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sldIdLst>
    <p:sldId id="256" r:id="rId2"/>
    <p:sldId id="264" r:id="rId3"/>
    <p:sldId id="441" r:id="rId4"/>
    <p:sldId id="714" r:id="rId5"/>
    <p:sldId id="743" r:id="rId6"/>
    <p:sldId id="729" r:id="rId7"/>
    <p:sldId id="713" r:id="rId8"/>
    <p:sldId id="756" r:id="rId9"/>
    <p:sldId id="758" r:id="rId10"/>
    <p:sldId id="753" r:id="rId11"/>
    <p:sldId id="757" r:id="rId12"/>
    <p:sldId id="759" r:id="rId13"/>
    <p:sldId id="760" r:id="rId14"/>
    <p:sldId id="718" r:id="rId15"/>
    <p:sldId id="719" r:id="rId16"/>
    <p:sldId id="551" r:id="rId17"/>
    <p:sldId id="449" r:id="rId18"/>
    <p:sldId id="535" r:id="rId19"/>
    <p:sldId id="690" r:id="rId20"/>
    <p:sldId id="443" r:id="rId21"/>
    <p:sldId id="499" r:id="rId22"/>
    <p:sldId id="532" r:id="rId23"/>
    <p:sldId id="541" r:id="rId24"/>
    <p:sldId id="585" r:id="rId25"/>
    <p:sldId id="550" r:id="rId26"/>
    <p:sldId id="606" r:id="rId27"/>
    <p:sldId id="632" r:id="rId28"/>
    <p:sldId id="633" r:id="rId29"/>
    <p:sldId id="678" r:id="rId30"/>
    <p:sldId id="569" r:id="rId31"/>
    <p:sldId id="711" r:id="rId32"/>
    <p:sldId id="263" r:id="rId33"/>
    <p:sldId id="675" r:id="rId34"/>
    <p:sldId id="717" r:id="rId35"/>
    <p:sldId id="715" r:id="rId36"/>
    <p:sldId id="716" r:id="rId37"/>
    <p:sldId id="67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98" y="48"/>
      </p:cViewPr>
      <p:guideLst/>
    </p:cSldViewPr>
  </p:slideViewPr>
  <p:notesTextViewPr>
    <p:cViewPr>
      <p:scale>
        <a:sx n="1" d="1"/>
        <a:sy n="1" d="1"/>
      </p:scale>
      <p:origin x="0" y="0"/>
    </p:cViewPr>
  </p:notesTextViewPr>
  <p:sorterViewPr>
    <p:cViewPr>
      <p:scale>
        <a:sx n="100" d="100"/>
        <a:sy n="100" d="100"/>
      </p:scale>
      <p:origin x="0" y="-14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B4BE3-DE9A-4F23-B716-1D39719D650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1F454EE-6E4A-4C97-8B4D-C41CB21A4578}">
      <dgm:prSet/>
      <dgm:spPr/>
      <dgm:t>
        <a:bodyPr/>
        <a:lstStyle/>
        <a:p>
          <a:r>
            <a:rPr lang="en-US" dirty="0"/>
            <a:t>COMMON LEVEL RATIO </a:t>
          </a:r>
        </a:p>
      </dgm:t>
    </dgm:pt>
    <dgm:pt modelId="{95074607-28F1-4056-8C75-F14437CC5443}" type="parTrans" cxnId="{0042D396-2987-4202-9F1E-0D9CCC09D786}">
      <dgm:prSet/>
      <dgm:spPr/>
      <dgm:t>
        <a:bodyPr/>
        <a:lstStyle/>
        <a:p>
          <a:endParaRPr lang="en-US"/>
        </a:p>
      </dgm:t>
    </dgm:pt>
    <dgm:pt modelId="{A714C9DA-204B-4EF3-99D9-3375B9BE8D26}" type="sibTrans" cxnId="{0042D396-2987-4202-9F1E-0D9CCC09D786}">
      <dgm:prSet/>
      <dgm:spPr/>
      <dgm:t>
        <a:bodyPr/>
        <a:lstStyle/>
        <a:p>
          <a:endParaRPr lang="en-US"/>
        </a:p>
      </dgm:t>
    </dgm:pt>
    <dgm:pt modelId="{CC2F70B9-1C4A-450A-AAA1-C52509FD27FB}">
      <dgm:prSet/>
      <dgm:spPr/>
      <dgm:t>
        <a:bodyPr/>
        <a:lstStyle/>
        <a:p>
          <a:r>
            <a:rPr lang="en-US" dirty="0"/>
            <a:t>*2020 [FOR 2022 TAX YEAR]</a:t>
          </a:r>
        </a:p>
      </dgm:t>
    </dgm:pt>
    <dgm:pt modelId="{B340B3C3-E7D6-43B8-8FD4-C18D11BBC220}" type="parTrans" cxnId="{346346FA-8330-4500-8B99-17423A74D72F}">
      <dgm:prSet/>
      <dgm:spPr/>
      <dgm:t>
        <a:bodyPr/>
        <a:lstStyle/>
        <a:p>
          <a:endParaRPr lang="en-US"/>
        </a:p>
      </dgm:t>
    </dgm:pt>
    <dgm:pt modelId="{C4376484-3F77-4474-B594-CE6CBD993BEF}" type="sibTrans" cxnId="{346346FA-8330-4500-8B99-17423A74D72F}">
      <dgm:prSet/>
      <dgm:spPr/>
      <dgm:t>
        <a:bodyPr/>
        <a:lstStyle/>
        <a:p>
          <a:endParaRPr lang="en-US"/>
        </a:p>
      </dgm:t>
    </dgm:pt>
    <dgm:pt modelId="{C5655D3E-2A50-4854-BD2F-AE55651A7769}">
      <dgm:prSet/>
      <dgm:spPr/>
      <dgm:t>
        <a:bodyPr/>
        <a:lstStyle/>
        <a:p>
          <a:r>
            <a:rPr lang="en-US" b="1" dirty="0"/>
            <a:t>Allegheny County      81.1</a:t>
          </a:r>
          <a:endParaRPr lang="en-US" dirty="0"/>
        </a:p>
      </dgm:t>
    </dgm:pt>
    <dgm:pt modelId="{52000EDB-BA54-42FB-A792-A4EE4C4264B7}" type="parTrans" cxnId="{C10F3FA0-F254-4DF1-9F3D-97D2E3FCB745}">
      <dgm:prSet/>
      <dgm:spPr/>
      <dgm:t>
        <a:bodyPr/>
        <a:lstStyle/>
        <a:p>
          <a:endParaRPr lang="en-US"/>
        </a:p>
      </dgm:t>
    </dgm:pt>
    <dgm:pt modelId="{319D2FD5-9FE5-43C6-BE5A-F06F92B588D4}" type="sibTrans" cxnId="{C10F3FA0-F254-4DF1-9F3D-97D2E3FCB745}">
      <dgm:prSet/>
      <dgm:spPr/>
      <dgm:t>
        <a:bodyPr/>
        <a:lstStyle/>
        <a:p>
          <a:endParaRPr lang="en-US"/>
        </a:p>
      </dgm:t>
    </dgm:pt>
    <dgm:pt modelId="{318EF040-9776-4B92-8D31-F6EED66EDBA4}">
      <dgm:prSet/>
      <dgm:spPr/>
      <dgm:t>
        <a:bodyPr/>
        <a:lstStyle/>
        <a:p>
          <a:r>
            <a:rPr lang="en-US" dirty="0"/>
            <a:t>Beaver                         16.5                                     </a:t>
          </a:r>
        </a:p>
      </dgm:t>
    </dgm:pt>
    <dgm:pt modelId="{894DAC9D-FE99-438E-8F9E-39A1DC3022D5}" type="parTrans" cxnId="{452CD5B7-C700-4154-AC8C-0E59175AE12D}">
      <dgm:prSet/>
      <dgm:spPr/>
      <dgm:t>
        <a:bodyPr/>
        <a:lstStyle/>
        <a:p>
          <a:endParaRPr lang="en-US"/>
        </a:p>
      </dgm:t>
    </dgm:pt>
    <dgm:pt modelId="{7F798130-0E3E-422D-BD7D-788F4CA2CE49}" type="sibTrans" cxnId="{452CD5B7-C700-4154-AC8C-0E59175AE12D}">
      <dgm:prSet/>
      <dgm:spPr/>
      <dgm:t>
        <a:bodyPr/>
        <a:lstStyle/>
        <a:p>
          <a:endParaRPr lang="en-US"/>
        </a:p>
      </dgm:t>
    </dgm:pt>
    <dgm:pt modelId="{67C786D1-D307-471A-BF7E-A429757CB108}">
      <dgm:prSet/>
      <dgm:spPr/>
      <dgm:t>
        <a:bodyPr/>
        <a:lstStyle/>
        <a:p>
          <a:r>
            <a:rPr lang="en-US" dirty="0"/>
            <a:t>Butler                             </a:t>
          </a:r>
          <a:r>
            <a:rPr lang="en-US" b="1" dirty="0"/>
            <a:t>7.9</a:t>
          </a:r>
          <a:r>
            <a:rPr lang="en-US" dirty="0"/>
            <a:t>                             </a:t>
          </a:r>
        </a:p>
      </dgm:t>
    </dgm:pt>
    <dgm:pt modelId="{3463B963-1385-4139-B300-EA592F37D868}" type="parTrans" cxnId="{9D785E62-C871-4BC4-B2A2-DE6CD579DE44}">
      <dgm:prSet/>
      <dgm:spPr/>
      <dgm:t>
        <a:bodyPr/>
        <a:lstStyle/>
        <a:p>
          <a:endParaRPr lang="en-US"/>
        </a:p>
      </dgm:t>
    </dgm:pt>
    <dgm:pt modelId="{CC5A7AEC-7FC0-48A7-A6DA-FD96FC542F54}" type="sibTrans" cxnId="{9D785E62-C871-4BC4-B2A2-DE6CD579DE44}">
      <dgm:prSet/>
      <dgm:spPr/>
      <dgm:t>
        <a:bodyPr/>
        <a:lstStyle/>
        <a:p>
          <a:endParaRPr lang="en-US"/>
        </a:p>
      </dgm:t>
    </dgm:pt>
    <dgm:pt modelId="{40A3E87A-D7BB-4DB7-AFB2-91657C0E9D39}">
      <dgm:prSet/>
      <dgm:spPr/>
      <dgm:t>
        <a:bodyPr/>
        <a:lstStyle/>
        <a:p>
          <a:r>
            <a:rPr lang="en-US" dirty="0"/>
            <a:t>Washington                  86.8                                      </a:t>
          </a:r>
        </a:p>
      </dgm:t>
    </dgm:pt>
    <dgm:pt modelId="{502574B6-2237-4A60-9221-BB25F6DDBCA2}" type="parTrans" cxnId="{FC081260-1F3D-4981-9EC9-27911A26E005}">
      <dgm:prSet/>
      <dgm:spPr/>
      <dgm:t>
        <a:bodyPr/>
        <a:lstStyle/>
        <a:p>
          <a:endParaRPr lang="en-US"/>
        </a:p>
      </dgm:t>
    </dgm:pt>
    <dgm:pt modelId="{D050C142-D4AB-45D3-BF73-702B7009B5E5}" type="sibTrans" cxnId="{FC081260-1F3D-4981-9EC9-27911A26E005}">
      <dgm:prSet/>
      <dgm:spPr/>
      <dgm:t>
        <a:bodyPr/>
        <a:lstStyle/>
        <a:p>
          <a:endParaRPr lang="en-US"/>
        </a:p>
      </dgm:t>
    </dgm:pt>
    <dgm:pt modelId="{7D5CD029-F549-4716-B4CA-7B3CF0ABE463}">
      <dgm:prSet/>
      <dgm:spPr/>
      <dgm:t>
        <a:bodyPr/>
        <a:lstStyle/>
        <a:p>
          <a:r>
            <a:rPr lang="en-US" dirty="0"/>
            <a:t>Westmoreland            12.3                                </a:t>
          </a:r>
        </a:p>
      </dgm:t>
    </dgm:pt>
    <dgm:pt modelId="{097A9B12-FD74-4295-9C32-A4032C3FCBB7}" type="parTrans" cxnId="{C8670EEF-11F1-4471-A301-56B4427731B5}">
      <dgm:prSet/>
      <dgm:spPr/>
      <dgm:t>
        <a:bodyPr/>
        <a:lstStyle/>
        <a:p>
          <a:endParaRPr lang="en-US"/>
        </a:p>
      </dgm:t>
    </dgm:pt>
    <dgm:pt modelId="{6B91E929-F8F7-49B1-94D3-261702BC2B28}" type="sibTrans" cxnId="{C8670EEF-11F1-4471-A301-56B4427731B5}">
      <dgm:prSet/>
      <dgm:spPr/>
      <dgm:t>
        <a:bodyPr/>
        <a:lstStyle/>
        <a:p>
          <a:endParaRPr lang="en-US"/>
        </a:p>
      </dgm:t>
    </dgm:pt>
    <dgm:pt modelId="{39ECC3FE-B583-4232-945E-DF36B2FD6E7D}">
      <dgm:prSet/>
      <dgm:spPr/>
      <dgm:t>
        <a:bodyPr/>
        <a:lstStyle/>
        <a:p>
          <a:r>
            <a:rPr lang="en-US" dirty="0"/>
            <a:t>Fayette                          </a:t>
          </a:r>
          <a:r>
            <a:rPr lang="en-US" b="1" dirty="0"/>
            <a:t>55.8</a:t>
          </a:r>
          <a:endParaRPr lang="en-US" dirty="0"/>
        </a:p>
      </dgm:t>
    </dgm:pt>
    <dgm:pt modelId="{A495CBE1-127B-47F5-A6C2-B47535623727}" type="parTrans" cxnId="{DC1E6767-4AE0-4E53-AE94-23837F65E0A7}">
      <dgm:prSet/>
      <dgm:spPr/>
      <dgm:t>
        <a:bodyPr/>
        <a:lstStyle/>
        <a:p>
          <a:endParaRPr lang="en-US"/>
        </a:p>
      </dgm:t>
    </dgm:pt>
    <dgm:pt modelId="{10385EC5-B114-4015-9931-652D18C40544}" type="sibTrans" cxnId="{DC1E6767-4AE0-4E53-AE94-23837F65E0A7}">
      <dgm:prSet/>
      <dgm:spPr/>
      <dgm:t>
        <a:bodyPr/>
        <a:lstStyle/>
        <a:p>
          <a:endParaRPr lang="en-US"/>
        </a:p>
      </dgm:t>
    </dgm:pt>
    <dgm:pt modelId="{51ACA155-340A-44A8-8043-9A55AA440D50}" type="pres">
      <dgm:prSet presAssocID="{409B4BE3-DE9A-4F23-B716-1D39719D6505}" presName="linear" presStyleCnt="0">
        <dgm:presLayoutVars>
          <dgm:animLvl val="lvl"/>
          <dgm:resizeHandles val="exact"/>
        </dgm:presLayoutVars>
      </dgm:prSet>
      <dgm:spPr/>
    </dgm:pt>
    <dgm:pt modelId="{40337F31-50EB-4905-A455-D9C997567DD3}" type="pres">
      <dgm:prSet presAssocID="{71F454EE-6E4A-4C97-8B4D-C41CB21A4578}" presName="parentText" presStyleLbl="node1" presStyleIdx="0" presStyleCnt="2">
        <dgm:presLayoutVars>
          <dgm:chMax val="0"/>
          <dgm:bulletEnabled val="1"/>
        </dgm:presLayoutVars>
      </dgm:prSet>
      <dgm:spPr/>
    </dgm:pt>
    <dgm:pt modelId="{D211F054-576C-4786-92EB-9D5E9BD540C2}" type="pres">
      <dgm:prSet presAssocID="{A714C9DA-204B-4EF3-99D9-3375B9BE8D26}" presName="spacer" presStyleCnt="0"/>
      <dgm:spPr/>
    </dgm:pt>
    <dgm:pt modelId="{C7C3808C-7E5F-4C61-9639-EA3423916686}" type="pres">
      <dgm:prSet presAssocID="{CC2F70B9-1C4A-450A-AAA1-C52509FD27FB}" presName="parentText" presStyleLbl="node1" presStyleIdx="1" presStyleCnt="2">
        <dgm:presLayoutVars>
          <dgm:chMax val="0"/>
          <dgm:bulletEnabled val="1"/>
        </dgm:presLayoutVars>
      </dgm:prSet>
      <dgm:spPr/>
    </dgm:pt>
    <dgm:pt modelId="{76381D1E-2784-46F3-A937-D876851742CC}" type="pres">
      <dgm:prSet presAssocID="{CC2F70B9-1C4A-450A-AAA1-C52509FD27FB}" presName="childText" presStyleLbl="revTx" presStyleIdx="0" presStyleCnt="1">
        <dgm:presLayoutVars>
          <dgm:bulletEnabled val="1"/>
        </dgm:presLayoutVars>
      </dgm:prSet>
      <dgm:spPr/>
    </dgm:pt>
  </dgm:ptLst>
  <dgm:cxnLst>
    <dgm:cxn modelId="{F4323E20-6B88-4E20-9626-D64FA83A159C}" type="presOf" srcId="{71F454EE-6E4A-4C97-8B4D-C41CB21A4578}" destId="{40337F31-50EB-4905-A455-D9C997567DD3}" srcOrd="0" destOrd="0" presId="urn:microsoft.com/office/officeart/2005/8/layout/vList2"/>
    <dgm:cxn modelId="{8C6DDA33-D293-4A0B-8267-338240B02ADE}" type="presOf" srcId="{CC2F70B9-1C4A-450A-AAA1-C52509FD27FB}" destId="{C7C3808C-7E5F-4C61-9639-EA3423916686}" srcOrd="0" destOrd="0" presId="urn:microsoft.com/office/officeart/2005/8/layout/vList2"/>
    <dgm:cxn modelId="{F2EE235E-7C61-4815-B043-D1CD1D36077B}" type="presOf" srcId="{409B4BE3-DE9A-4F23-B716-1D39719D6505}" destId="{51ACA155-340A-44A8-8043-9A55AA440D50}" srcOrd="0" destOrd="0" presId="urn:microsoft.com/office/officeart/2005/8/layout/vList2"/>
    <dgm:cxn modelId="{FC081260-1F3D-4981-9EC9-27911A26E005}" srcId="{CC2F70B9-1C4A-450A-AAA1-C52509FD27FB}" destId="{40A3E87A-D7BB-4DB7-AFB2-91657C0E9D39}" srcOrd="3" destOrd="0" parTransId="{502574B6-2237-4A60-9221-BB25F6DDBCA2}" sibTransId="{D050C142-D4AB-45D3-BF73-702B7009B5E5}"/>
    <dgm:cxn modelId="{9D785E62-C871-4BC4-B2A2-DE6CD579DE44}" srcId="{CC2F70B9-1C4A-450A-AAA1-C52509FD27FB}" destId="{67C786D1-D307-471A-BF7E-A429757CB108}" srcOrd="2" destOrd="0" parTransId="{3463B963-1385-4139-B300-EA592F37D868}" sibTransId="{CC5A7AEC-7FC0-48A7-A6DA-FD96FC542F54}"/>
    <dgm:cxn modelId="{F2147165-B026-451D-B504-B7C968F3A878}" type="presOf" srcId="{39ECC3FE-B583-4232-945E-DF36B2FD6E7D}" destId="{76381D1E-2784-46F3-A937-D876851742CC}" srcOrd="0" destOrd="5" presId="urn:microsoft.com/office/officeart/2005/8/layout/vList2"/>
    <dgm:cxn modelId="{DC1E6767-4AE0-4E53-AE94-23837F65E0A7}" srcId="{CC2F70B9-1C4A-450A-AAA1-C52509FD27FB}" destId="{39ECC3FE-B583-4232-945E-DF36B2FD6E7D}" srcOrd="5" destOrd="0" parTransId="{A495CBE1-127B-47F5-A6C2-B47535623727}" sibTransId="{10385EC5-B114-4015-9931-652D18C40544}"/>
    <dgm:cxn modelId="{94286389-982E-4395-82CA-5DE30CD65520}" type="presOf" srcId="{67C786D1-D307-471A-BF7E-A429757CB108}" destId="{76381D1E-2784-46F3-A937-D876851742CC}" srcOrd="0" destOrd="2" presId="urn:microsoft.com/office/officeart/2005/8/layout/vList2"/>
    <dgm:cxn modelId="{0042D396-2987-4202-9F1E-0D9CCC09D786}" srcId="{409B4BE3-DE9A-4F23-B716-1D39719D6505}" destId="{71F454EE-6E4A-4C97-8B4D-C41CB21A4578}" srcOrd="0" destOrd="0" parTransId="{95074607-28F1-4056-8C75-F14437CC5443}" sibTransId="{A714C9DA-204B-4EF3-99D9-3375B9BE8D26}"/>
    <dgm:cxn modelId="{C10F3FA0-F254-4DF1-9F3D-97D2E3FCB745}" srcId="{CC2F70B9-1C4A-450A-AAA1-C52509FD27FB}" destId="{C5655D3E-2A50-4854-BD2F-AE55651A7769}" srcOrd="0" destOrd="0" parTransId="{52000EDB-BA54-42FB-A792-A4EE4C4264B7}" sibTransId="{319D2FD5-9FE5-43C6-BE5A-F06F92B588D4}"/>
    <dgm:cxn modelId="{452CD5B7-C700-4154-AC8C-0E59175AE12D}" srcId="{CC2F70B9-1C4A-450A-AAA1-C52509FD27FB}" destId="{318EF040-9776-4B92-8D31-F6EED66EDBA4}" srcOrd="1" destOrd="0" parTransId="{894DAC9D-FE99-438E-8F9E-39A1DC3022D5}" sibTransId="{7F798130-0E3E-422D-BD7D-788F4CA2CE49}"/>
    <dgm:cxn modelId="{F58DD8C5-06B7-4265-B94E-8A1E51ED4771}" type="presOf" srcId="{C5655D3E-2A50-4854-BD2F-AE55651A7769}" destId="{76381D1E-2784-46F3-A937-D876851742CC}" srcOrd="0" destOrd="0" presId="urn:microsoft.com/office/officeart/2005/8/layout/vList2"/>
    <dgm:cxn modelId="{9D3B21CF-8E33-4822-B83F-5671660567FF}" type="presOf" srcId="{40A3E87A-D7BB-4DB7-AFB2-91657C0E9D39}" destId="{76381D1E-2784-46F3-A937-D876851742CC}" srcOrd="0" destOrd="3" presId="urn:microsoft.com/office/officeart/2005/8/layout/vList2"/>
    <dgm:cxn modelId="{42938ED3-9F87-4454-ADE6-ACEE596A3626}" type="presOf" srcId="{7D5CD029-F549-4716-B4CA-7B3CF0ABE463}" destId="{76381D1E-2784-46F3-A937-D876851742CC}" srcOrd="0" destOrd="4" presId="urn:microsoft.com/office/officeart/2005/8/layout/vList2"/>
    <dgm:cxn modelId="{5213B2DF-9B6F-4134-9E07-893CAAFCD07E}" type="presOf" srcId="{318EF040-9776-4B92-8D31-F6EED66EDBA4}" destId="{76381D1E-2784-46F3-A937-D876851742CC}" srcOrd="0" destOrd="1" presId="urn:microsoft.com/office/officeart/2005/8/layout/vList2"/>
    <dgm:cxn modelId="{C8670EEF-11F1-4471-A301-56B4427731B5}" srcId="{CC2F70B9-1C4A-450A-AAA1-C52509FD27FB}" destId="{7D5CD029-F549-4716-B4CA-7B3CF0ABE463}" srcOrd="4" destOrd="0" parTransId="{097A9B12-FD74-4295-9C32-A4032C3FCBB7}" sibTransId="{6B91E929-F8F7-49B1-94D3-261702BC2B28}"/>
    <dgm:cxn modelId="{346346FA-8330-4500-8B99-17423A74D72F}" srcId="{409B4BE3-DE9A-4F23-B716-1D39719D6505}" destId="{CC2F70B9-1C4A-450A-AAA1-C52509FD27FB}" srcOrd="1" destOrd="0" parTransId="{B340B3C3-E7D6-43B8-8FD4-C18D11BBC220}" sibTransId="{C4376484-3F77-4474-B594-CE6CBD993BEF}"/>
    <dgm:cxn modelId="{33758CC2-F6A6-4077-ACDB-0DF98675ACF1}" type="presParOf" srcId="{51ACA155-340A-44A8-8043-9A55AA440D50}" destId="{40337F31-50EB-4905-A455-D9C997567DD3}" srcOrd="0" destOrd="0" presId="urn:microsoft.com/office/officeart/2005/8/layout/vList2"/>
    <dgm:cxn modelId="{D402AF0B-7CEA-40D0-9909-8301750A5BA6}" type="presParOf" srcId="{51ACA155-340A-44A8-8043-9A55AA440D50}" destId="{D211F054-576C-4786-92EB-9D5E9BD540C2}" srcOrd="1" destOrd="0" presId="urn:microsoft.com/office/officeart/2005/8/layout/vList2"/>
    <dgm:cxn modelId="{F330C667-91F7-4DAB-9C20-62C0901C2651}" type="presParOf" srcId="{51ACA155-340A-44A8-8043-9A55AA440D50}" destId="{C7C3808C-7E5F-4C61-9639-EA3423916686}" srcOrd="2" destOrd="0" presId="urn:microsoft.com/office/officeart/2005/8/layout/vList2"/>
    <dgm:cxn modelId="{4EFCECAF-634A-4198-ACD1-2D92C7EBD36D}" type="presParOf" srcId="{51ACA155-340A-44A8-8043-9A55AA440D50}" destId="{76381D1E-2784-46F3-A937-D876851742C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37F31-50EB-4905-A455-D9C997567DD3}">
      <dsp:nvSpPr>
        <dsp:cNvPr id="0" name=""/>
        <dsp:cNvSpPr/>
      </dsp:nvSpPr>
      <dsp:spPr>
        <a:xfrm>
          <a:off x="0" y="13949"/>
          <a:ext cx="6496050" cy="81549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COMMON LEVEL RATIO </a:t>
          </a:r>
        </a:p>
      </dsp:txBody>
      <dsp:txXfrm>
        <a:off x="39809" y="53758"/>
        <a:ext cx="6416432" cy="735872"/>
      </dsp:txXfrm>
    </dsp:sp>
    <dsp:sp modelId="{C7C3808C-7E5F-4C61-9639-EA3423916686}">
      <dsp:nvSpPr>
        <dsp:cNvPr id="0" name=""/>
        <dsp:cNvSpPr/>
      </dsp:nvSpPr>
      <dsp:spPr>
        <a:xfrm>
          <a:off x="0" y="927360"/>
          <a:ext cx="6496050" cy="81549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*2020 [FOR 2022 TAX YEAR]</a:t>
          </a:r>
        </a:p>
      </dsp:txBody>
      <dsp:txXfrm>
        <a:off x="39809" y="967169"/>
        <a:ext cx="6416432" cy="735872"/>
      </dsp:txXfrm>
    </dsp:sp>
    <dsp:sp modelId="{76381D1E-2784-46F3-A937-D876851742CC}">
      <dsp:nvSpPr>
        <dsp:cNvPr id="0" name=""/>
        <dsp:cNvSpPr/>
      </dsp:nvSpPr>
      <dsp:spPr>
        <a:xfrm>
          <a:off x="0" y="1742850"/>
          <a:ext cx="6496050" cy="281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b="1" kern="1200" dirty="0"/>
            <a:t>Allegheny County      81.1</a:t>
          </a:r>
          <a:endParaRPr lang="en-US" sz="2700" kern="1200" dirty="0"/>
        </a:p>
        <a:p>
          <a:pPr marL="228600" lvl="1" indent="-228600" algn="l" defTabSz="1200150">
            <a:lnSpc>
              <a:spcPct val="90000"/>
            </a:lnSpc>
            <a:spcBef>
              <a:spcPct val="0"/>
            </a:spcBef>
            <a:spcAft>
              <a:spcPct val="20000"/>
            </a:spcAft>
            <a:buChar char="•"/>
          </a:pPr>
          <a:r>
            <a:rPr lang="en-US" sz="2700" kern="1200" dirty="0"/>
            <a:t>Beaver                         16.5                                     </a:t>
          </a:r>
        </a:p>
        <a:p>
          <a:pPr marL="228600" lvl="1" indent="-228600" algn="l" defTabSz="1200150">
            <a:lnSpc>
              <a:spcPct val="90000"/>
            </a:lnSpc>
            <a:spcBef>
              <a:spcPct val="0"/>
            </a:spcBef>
            <a:spcAft>
              <a:spcPct val="20000"/>
            </a:spcAft>
            <a:buChar char="•"/>
          </a:pPr>
          <a:r>
            <a:rPr lang="en-US" sz="2700" kern="1200" dirty="0"/>
            <a:t>Butler                             </a:t>
          </a:r>
          <a:r>
            <a:rPr lang="en-US" sz="2700" b="1" kern="1200" dirty="0"/>
            <a:t>7.9</a:t>
          </a:r>
          <a:r>
            <a:rPr lang="en-US" sz="2700" kern="1200" dirty="0"/>
            <a:t>                             </a:t>
          </a:r>
        </a:p>
        <a:p>
          <a:pPr marL="228600" lvl="1" indent="-228600" algn="l" defTabSz="1200150">
            <a:lnSpc>
              <a:spcPct val="90000"/>
            </a:lnSpc>
            <a:spcBef>
              <a:spcPct val="0"/>
            </a:spcBef>
            <a:spcAft>
              <a:spcPct val="20000"/>
            </a:spcAft>
            <a:buChar char="•"/>
          </a:pPr>
          <a:r>
            <a:rPr lang="en-US" sz="2700" kern="1200" dirty="0"/>
            <a:t>Washington                  86.8                                      </a:t>
          </a:r>
        </a:p>
        <a:p>
          <a:pPr marL="228600" lvl="1" indent="-228600" algn="l" defTabSz="1200150">
            <a:lnSpc>
              <a:spcPct val="90000"/>
            </a:lnSpc>
            <a:spcBef>
              <a:spcPct val="0"/>
            </a:spcBef>
            <a:spcAft>
              <a:spcPct val="20000"/>
            </a:spcAft>
            <a:buChar char="•"/>
          </a:pPr>
          <a:r>
            <a:rPr lang="en-US" sz="2700" kern="1200" dirty="0"/>
            <a:t>Westmoreland            12.3                                </a:t>
          </a:r>
        </a:p>
        <a:p>
          <a:pPr marL="228600" lvl="1" indent="-228600" algn="l" defTabSz="1200150">
            <a:lnSpc>
              <a:spcPct val="90000"/>
            </a:lnSpc>
            <a:spcBef>
              <a:spcPct val="0"/>
            </a:spcBef>
            <a:spcAft>
              <a:spcPct val="20000"/>
            </a:spcAft>
            <a:buChar char="•"/>
          </a:pPr>
          <a:r>
            <a:rPr lang="en-US" sz="2700" kern="1200" dirty="0"/>
            <a:t>Fayette                          </a:t>
          </a:r>
          <a:r>
            <a:rPr lang="en-US" sz="2700" b="1" kern="1200" dirty="0"/>
            <a:t>55.8</a:t>
          </a:r>
          <a:endParaRPr lang="en-US" sz="2700" kern="1200" dirty="0"/>
        </a:p>
      </dsp:txBody>
      <dsp:txXfrm>
        <a:off x="0" y="1742850"/>
        <a:ext cx="6496050" cy="2815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3064C-9737-4CED-8BE6-5719C5FBF154}" type="datetimeFigureOut">
              <a:rPr lang="en-US" smtClean="0"/>
              <a:t>12/20/2022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D6BC4-E39C-4708-94BB-37F4B1A415E7}" type="slidenum">
              <a:rPr lang="en-US" smtClean="0"/>
              <a:t>‹#›</a:t>
            </a:fld>
            <a:endParaRPr lang="en-US" dirty="0"/>
          </a:p>
        </p:txBody>
      </p:sp>
    </p:spTree>
    <p:extLst>
      <p:ext uri="{BB962C8B-B14F-4D97-AF65-F5344CB8AC3E}">
        <p14:creationId xmlns:p14="http://schemas.microsoft.com/office/powerpoint/2010/main" val="187644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F07C0-CA63-4E24-83EE-BC5EF8CA2355}"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101502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18DD2-1C34-4406-85C9-1C22F92C30D8}"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205615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59E24D-D77E-4102-AEC4-82BF47A74149}" type="datetime1">
              <a:rPr lang="en-US" smtClean="0"/>
              <a:t>12/20/2022</a:t>
            </a:fld>
            <a:endParaRPr lang="en-US" dirty="0"/>
          </a:p>
        </p:txBody>
      </p:sp>
      <p:sp>
        <p:nvSpPr>
          <p:cNvPr id="6" name="Footer Placeholder 5"/>
          <p:cNvSpPr>
            <a:spLocks noGrp="1"/>
          </p:cNvSpPr>
          <p:nvPr>
            <p:ph type="ftr" sz="quarter" idx="11"/>
          </p:nvPr>
        </p:nvSpPr>
        <p:spPr/>
        <p:txBody>
          <a:bodyPr/>
          <a:lstStyle/>
          <a:p>
            <a:r>
              <a:rPr lang="en-US"/>
              <a:t>Mike Suley 2022</a:t>
            </a:r>
            <a:endParaRPr lang="en-US" dirty="0"/>
          </a:p>
        </p:txBody>
      </p:sp>
      <p:sp>
        <p:nvSpPr>
          <p:cNvPr id="7" name="Slide Number Placeholder 6"/>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56497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8342E6-BC4B-4E26-A28B-905C6BB7DB10}"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363432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B52CE18-B8B2-40D1-950E-831EDE659867}"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528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76C121-0058-445E-828C-29F1789F4918}"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165066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64114F-F427-4D58-B60B-8DB03CED81D8}" type="datetime1">
              <a:rPr lang="en-US" smtClean="0"/>
              <a:t>12/20/2022</a:t>
            </a:fld>
            <a:endParaRPr lang="en-US" dirty="0"/>
          </a:p>
        </p:txBody>
      </p:sp>
      <p:sp>
        <p:nvSpPr>
          <p:cNvPr id="4"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135761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EAF14F-E4E1-4779-AEE0-B67E72FC7A3D}" type="datetime1">
              <a:rPr lang="en-US" smtClean="0"/>
              <a:t>12/20/2022</a:t>
            </a:fld>
            <a:endParaRPr lang="en-US" dirty="0"/>
          </a:p>
        </p:txBody>
      </p:sp>
      <p:sp>
        <p:nvSpPr>
          <p:cNvPr id="4"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313276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6B499-AC5E-43AA-9633-FCFDEF383F02}"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408055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2000A-F9DB-4EAF-8174-75A52C7459A3}"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6360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273DDC-35CE-4239-895B-AC25FC7C65FA}"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46053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43AC-6C0E-4620-A67B-A990B5658C87}" type="datetime1">
              <a:rPr lang="en-US" smtClean="0"/>
              <a:t>12/20/2022</a:t>
            </a:fld>
            <a:endParaRPr lang="en-US" dirty="0"/>
          </a:p>
        </p:txBody>
      </p:sp>
      <p:sp>
        <p:nvSpPr>
          <p:cNvPr id="5" name="Footer Placeholder 4"/>
          <p:cNvSpPr>
            <a:spLocks noGrp="1"/>
          </p:cNvSpPr>
          <p:nvPr>
            <p:ph type="ftr" sz="quarter" idx="11"/>
          </p:nvPr>
        </p:nvSpPr>
        <p:spPr/>
        <p:txBody>
          <a:bodyPr/>
          <a:lstStyle/>
          <a:p>
            <a:r>
              <a:rPr lang="en-US"/>
              <a:t>Mike Suley 2022</a:t>
            </a:r>
            <a:endParaRPr lang="en-US" dirty="0"/>
          </a:p>
        </p:txBody>
      </p:sp>
      <p:sp>
        <p:nvSpPr>
          <p:cNvPr id="6" name="Slide Number Placeholder 5"/>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407450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36F9F1-FBCA-45BD-BEC7-A6E079054798}" type="datetime1">
              <a:rPr lang="en-US" smtClean="0"/>
              <a:t>12/20/2022</a:t>
            </a:fld>
            <a:endParaRPr lang="en-US" dirty="0"/>
          </a:p>
        </p:txBody>
      </p:sp>
      <p:sp>
        <p:nvSpPr>
          <p:cNvPr id="6" name="Footer Placeholder 5"/>
          <p:cNvSpPr>
            <a:spLocks noGrp="1"/>
          </p:cNvSpPr>
          <p:nvPr>
            <p:ph type="ftr" sz="quarter" idx="11"/>
          </p:nvPr>
        </p:nvSpPr>
        <p:spPr/>
        <p:txBody>
          <a:bodyPr/>
          <a:lstStyle/>
          <a:p>
            <a:r>
              <a:rPr lang="en-US"/>
              <a:t>Mike Suley 2022</a:t>
            </a:r>
            <a:endParaRPr lang="en-US" dirty="0"/>
          </a:p>
        </p:txBody>
      </p:sp>
      <p:sp>
        <p:nvSpPr>
          <p:cNvPr id="7" name="Slide Number Placeholder 6"/>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29686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E809D4-0942-42EF-90D4-897FF6EE726C}" type="datetime1">
              <a:rPr lang="en-US" smtClean="0"/>
              <a:t>12/20/2022</a:t>
            </a:fld>
            <a:endParaRPr lang="en-US" dirty="0"/>
          </a:p>
        </p:txBody>
      </p:sp>
      <p:sp>
        <p:nvSpPr>
          <p:cNvPr id="8" name="Footer Placeholder 7"/>
          <p:cNvSpPr>
            <a:spLocks noGrp="1"/>
          </p:cNvSpPr>
          <p:nvPr>
            <p:ph type="ftr" sz="quarter" idx="11"/>
          </p:nvPr>
        </p:nvSpPr>
        <p:spPr/>
        <p:txBody>
          <a:bodyPr/>
          <a:lstStyle/>
          <a:p>
            <a:r>
              <a:rPr lang="en-US"/>
              <a:t>Mike Suley 2022</a:t>
            </a:r>
            <a:endParaRPr lang="en-US" dirty="0"/>
          </a:p>
        </p:txBody>
      </p:sp>
      <p:sp>
        <p:nvSpPr>
          <p:cNvPr id="9" name="Slide Number Placeholder 8"/>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169696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5B7E1CB-774F-4BD1-902E-E27D4C5A8072}" type="datetime1">
              <a:rPr lang="en-US" smtClean="0"/>
              <a:t>12/20/2022</a:t>
            </a:fld>
            <a:endParaRPr lang="en-US" dirty="0"/>
          </a:p>
        </p:txBody>
      </p:sp>
      <p:sp>
        <p:nvSpPr>
          <p:cNvPr id="5" name="Footer Placeholder 3"/>
          <p:cNvSpPr>
            <a:spLocks noGrp="1"/>
          </p:cNvSpPr>
          <p:nvPr>
            <p:ph type="ftr" sz="quarter" idx="11"/>
          </p:nvPr>
        </p:nvSpPr>
        <p:spPr/>
        <p:txBody>
          <a:bodyPr/>
          <a:lstStyle/>
          <a:p>
            <a:r>
              <a:rPr lang="en-US"/>
              <a:t>Mike Suley 2022</a:t>
            </a:r>
            <a:endParaRPr lang="en-US" dirty="0"/>
          </a:p>
        </p:txBody>
      </p:sp>
      <p:sp>
        <p:nvSpPr>
          <p:cNvPr id="6" name="Slide Number Placeholder 4"/>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381353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04C038F-14C3-49C1-8674-19C6CDAD9851}" type="datetime1">
              <a:rPr lang="en-US" smtClean="0"/>
              <a:t>12/20/2022</a:t>
            </a:fld>
            <a:endParaRPr lang="en-US" dirty="0"/>
          </a:p>
        </p:txBody>
      </p:sp>
      <p:sp>
        <p:nvSpPr>
          <p:cNvPr id="5" name="Footer Placeholder 2"/>
          <p:cNvSpPr>
            <a:spLocks noGrp="1"/>
          </p:cNvSpPr>
          <p:nvPr>
            <p:ph type="ftr" sz="quarter" idx="11"/>
          </p:nvPr>
        </p:nvSpPr>
        <p:spPr/>
        <p:txBody>
          <a:bodyPr/>
          <a:lstStyle/>
          <a:p>
            <a:r>
              <a:rPr lang="en-US"/>
              <a:t>Mike Suley 2022</a:t>
            </a:r>
            <a:endParaRPr lang="en-US" dirty="0"/>
          </a:p>
        </p:txBody>
      </p:sp>
      <p:sp>
        <p:nvSpPr>
          <p:cNvPr id="6" name="Slide Number Placeholder 3"/>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257714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2710269-C7E6-4119-9A6B-BD2E85BD45F1}" type="datetime1">
              <a:rPr lang="en-US" smtClean="0"/>
              <a:t>12/20/2022</a:t>
            </a:fld>
            <a:endParaRPr lang="en-US" dirty="0"/>
          </a:p>
        </p:txBody>
      </p:sp>
      <p:sp>
        <p:nvSpPr>
          <p:cNvPr id="5" name="Footer Placeholder 5"/>
          <p:cNvSpPr>
            <a:spLocks noGrp="1"/>
          </p:cNvSpPr>
          <p:nvPr>
            <p:ph type="ftr" sz="quarter" idx="11"/>
          </p:nvPr>
        </p:nvSpPr>
        <p:spPr/>
        <p:txBody>
          <a:bodyPr/>
          <a:lstStyle/>
          <a:p>
            <a:r>
              <a:rPr lang="en-US"/>
              <a:t>Mike Suley 2022</a:t>
            </a:r>
            <a:endParaRPr lang="en-US" dirty="0"/>
          </a:p>
        </p:txBody>
      </p:sp>
      <p:sp>
        <p:nvSpPr>
          <p:cNvPr id="6" name="Slide Number Placeholder 6"/>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322719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20561-DD10-4D5A-B57B-50836C2092D0}" type="datetime1">
              <a:rPr lang="en-US" smtClean="0"/>
              <a:t>12/20/2022</a:t>
            </a:fld>
            <a:endParaRPr lang="en-US" dirty="0"/>
          </a:p>
        </p:txBody>
      </p:sp>
      <p:sp>
        <p:nvSpPr>
          <p:cNvPr id="6" name="Footer Placeholder 5"/>
          <p:cNvSpPr>
            <a:spLocks noGrp="1"/>
          </p:cNvSpPr>
          <p:nvPr>
            <p:ph type="ftr" sz="quarter" idx="11"/>
          </p:nvPr>
        </p:nvSpPr>
        <p:spPr/>
        <p:txBody>
          <a:bodyPr/>
          <a:lstStyle/>
          <a:p>
            <a:r>
              <a:rPr lang="en-US"/>
              <a:t>Mike Suley 2022</a:t>
            </a:r>
            <a:endParaRPr lang="en-US" dirty="0"/>
          </a:p>
        </p:txBody>
      </p:sp>
      <p:sp>
        <p:nvSpPr>
          <p:cNvPr id="7" name="Slide Number Placeholder 6"/>
          <p:cNvSpPr>
            <a:spLocks noGrp="1"/>
          </p:cNvSpPr>
          <p:nvPr>
            <p:ph type="sldNum" sz="quarter" idx="12"/>
          </p:nvPr>
        </p:nvSpPr>
        <p:spPr/>
        <p:txBody>
          <a:bodyPr/>
          <a:lstStyle/>
          <a:p>
            <a:fld id="{4E573493-FEE7-4723-AE46-2FB800EC0DBD}" type="slidenum">
              <a:rPr lang="en-US" smtClean="0"/>
              <a:t>‹#›</a:t>
            </a:fld>
            <a:endParaRPr lang="en-US" dirty="0"/>
          </a:p>
        </p:txBody>
      </p:sp>
    </p:spTree>
    <p:extLst>
      <p:ext uri="{BB962C8B-B14F-4D97-AF65-F5344CB8AC3E}">
        <p14:creationId xmlns:p14="http://schemas.microsoft.com/office/powerpoint/2010/main" val="205907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CFF7C2-B279-44AA-8BCE-EDF1B677F3B2}" type="datetime1">
              <a:rPr lang="en-US" smtClean="0"/>
              <a:t>12/20/2022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Mike Suley 2022</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E573493-FEE7-4723-AE46-2FB800EC0DBD}" type="slidenum">
              <a:rPr lang="en-US" smtClean="0"/>
              <a:t>‹#›</a:t>
            </a:fld>
            <a:endParaRPr lang="en-US" dirty="0"/>
          </a:p>
        </p:txBody>
      </p:sp>
    </p:spTree>
    <p:extLst>
      <p:ext uri="{BB962C8B-B14F-4D97-AF65-F5344CB8AC3E}">
        <p14:creationId xmlns:p14="http://schemas.microsoft.com/office/powerpoint/2010/main" val="270302283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2.alleghenycounty.us/realestate/Appeal.aspx?ParcelID=0741L00147000000&amp;SearchType=2&amp;CurrRow=0&amp;SearchName=&amp;SearchStreet=ARMOUR&amp;SearchNum=117&amp;SearchMuni=&amp;SearchParcel=&amp;pin=0741L001470000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0FE3-ECD9-4AF3-893A-D7F1F849DB94}"/>
              </a:ext>
            </a:extLst>
          </p:cNvPr>
          <p:cNvSpPr>
            <a:spLocks noGrp="1"/>
          </p:cNvSpPr>
          <p:nvPr>
            <p:ph type="ctrTitle"/>
          </p:nvPr>
        </p:nvSpPr>
        <p:spPr/>
        <p:txBody>
          <a:bodyPr/>
          <a:lstStyle/>
          <a:p>
            <a:r>
              <a:rPr lang="en-US" dirty="0"/>
              <a:t>THE COMMON LEVEL RATIO</a:t>
            </a:r>
          </a:p>
        </p:txBody>
      </p:sp>
      <p:sp>
        <p:nvSpPr>
          <p:cNvPr id="3" name="Subtitle 2">
            <a:extLst>
              <a:ext uri="{FF2B5EF4-FFF2-40B4-BE49-F238E27FC236}">
                <a16:creationId xmlns:a16="http://schemas.microsoft.com/office/drawing/2014/main" id="{1EB9B509-01AB-444A-91BF-DC33131BB380}"/>
              </a:ext>
            </a:extLst>
          </p:cNvPr>
          <p:cNvSpPr>
            <a:spLocks noGrp="1"/>
          </p:cNvSpPr>
          <p:nvPr>
            <p:ph type="subTitle" idx="1"/>
          </p:nvPr>
        </p:nvSpPr>
        <p:spPr/>
        <p:txBody>
          <a:bodyPr/>
          <a:lstStyle/>
          <a:p>
            <a:r>
              <a:rPr lang="en-US" dirty="0"/>
              <a:t>MIKE SULEY 2022</a:t>
            </a:r>
          </a:p>
        </p:txBody>
      </p:sp>
      <p:sp>
        <p:nvSpPr>
          <p:cNvPr id="4" name="Footer Placeholder 3">
            <a:extLst>
              <a:ext uri="{FF2B5EF4-FFF2-40B4-BE49-F238E27FC236}">
                <a16:creationId xmlns:a16="http://schemas.microsoft.com/office/drawing/2014/main" id="{CDFB512A-0490-F82A-04CB-464F33D88BAE}"/>
              </a:ext>
            </a:extLst>
          </p:cNvPr>
          <p:cNvSpPr>
            <a:spLocks noGrp="1"/>
          </p:cNvSpPr>
          <p:nvPr>
            <p:ph type="ftr" sz="quarter" idx="11"/>
          </p:nvPr>
        </p:nvSpPr>
        <p:spPr/>
        <p:txBody>
          <a:bodyPr/>
          <a:lstStyle/>
          <a:p>
            <a:r>
              <a:rPr lang="en-US"/>
              <a:t>Mike Suley 2022</a:t>
            </a:r>
            <a:endParaRPr lang="en-US" dirty="0"/>
          </a:p>
        </p:txBody>
      </p:sp>
      <p:sp>
        <p:nvSpPr>
          <p:cNvPr id="5" name="Slide Number Placeholder 4">
            <a:extLst>
              <a:ext uri="{FF2B5EF4-FFF2-40B4-BE49-F238E27FC236}">
                <a16:creationId xmlns:a16="http://schemas.microsoft.com/office/drawing/2014/main" id="{ABD66287-C52D-4438-F4D7-9327BEEF483E}"/>
              </a:ext>
            </a:extLst>
          </p:cNvPr>
          <p:cNvSpPr>
            <a:spLocks noGrp="1"/>
          </p:cNvSpPr>
          <p:nvPr>
            <p:ph type="sldNum" sz="quarter" idx="12"/>
          </p:nvPr>
        </p:nvSpPr>
        <p:spPr/>
        <p:txBody>
          <a:bodyPr/>
          <a:lstStyle/>
          <a:p>
            <a:fld id="{4E573493-FEE7-4723-AE46-2FB800EC0DBD}" type="slidenum">
              <a:rPr lang="en-US" smtClean="0"/>
              <a:t>1</a:t>
            </a:fld>
            <a:endParaRPr lang="en-US" dirty="0"/>
          </a:p>
        </p:txBody>
      </p:sp>
    </p:spTree>
    <p:extLst>
      <p:ext uri="{BB962C8B-B14F-4D97-AF65-F5344CB8AC3E}">
        <p14:creationId xmlns:p14="http://schemas.microsoft.com/office/powerpoint/2010/main" val="362294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DB683F-A6E5-367A-DBF7-C6567DB547D6}"/>
              </a:ext>
            </a:extLst>
          </p:cNvPr>
          <p:cNvSpPr>
            <a:spLocks noGrp="1"/>
          </p:cNvSpPr>
          <p:nvPr>
            <p:ph type="ftr" sz="quarter" idx="11"/>
          </p:nvPr>
        </p:nvSpPr>
        <p:spPr/>
        <p:txBody>
          <a:bodyPr/>
          <a:lstStyle/>
          <a:p>
            <a:pPr>
              <a:defRPr/>
            </a:pPr>
            <a:r>
              <a:rPr lang="en-US"/>
              <a:t>MJS 2022</a:t>
            </a:r>
            <a:endParaRPr lang="en-US" dirty="0"/>
          </a:p>
        </p:txBody>
      </p:sp>
      <p:sp>
        <p:nvSpPr>
          <p:cNvPr id="3" name="Slide Number Placeholder 2">
            <a:extLst>
              <a:ext uri="{FF2B5EF4-FFF2-40B4-BE49-F238E27FC236}">
                <a16:creationId xmlns:a16="http://schemas.microsoft.com/office/drawing/2014/main" id="{BC1A01CE-2784-BF1D-F9F5-CD1E1A37013E}"/>
              </a:ext>
            </a:extLst>
          </p:cNvPr>
          <p:cNvSpPr>
            <a:spLocks noGrp="1"/>
          </p:cNvSpPr>
          <p:nvPr>
            <p:ph type="sldNum" sz="quarter" idx="12"/>
          </p:nvPr>
        </p:nvSpPr>
        <p:spPr/>
        <p:txBody>
          <a:bodyPr/>
          <a:lstStyle/>
          <a:p>
            <a:pPr>
              <a:defRPr/>
            </a:pPr>
            <a:fld id="{7766FA7E-0FC5-431F-9C12-7A1D86C5AE43}" type="slidenum">
              <a:rPr lang="en-US" smtClean="0"/>
              <a:pPr>
                <a:defRPr/>
              </a:pPr>
              <a:t>10</a:t>
            </a:fld>
            <a:endParaRPr lang="en-US" dirty="0"/>
          </a:p>
        </p:txBody>
      </p:sp>
      <p:sp>
        <p:nvSpPr>
          <p:cNvPr id="4" name="TextBox 3">
            <a:extLst>
              <a:ext uri="{FF2B5EF4-FFF2-40B4-BE49-F238E27FC236}">
                <a16:creationId xmlns:a16="http://schemas.microsoft.com/office/drawing/2014/main" id="{4B3ABB0D-95C0-16A1-FC51-9FC1E050F758}"/>
              </a:ext>
            </a:extLst>
          </p:cNvPr>
          <p:cNvSpPr txBox="1"/>
          <p:nvPr/>
        </p:nvSpPr>
        <p:spPr>
          <a:xfrm>
            <a:off x="2209348" y="609600"/>
            <a:ext cx="7765321" cy="6740307"/>
          </a:xfrm>
          <a:prstGeom prst="rect">
            <a:avLst/>
          </a:prstGeom>
          <a:noFill/>
        </p:spPr>
        <p:txBody>
          <a:bodyPr wrap="square" rtlCol="0">
            <a:spAutoFit/>
          </a:bodyPr>
          <a:lstStyle/>
          <a:p>
            <a:r>
              <a:rPr lang="en-US" sz="3600" b="1" dirty="0">
                <a:solidFill>
                  <a:srgbClr val="FFFF00"/>
                </a:solidFill>
              </a:rPr>
              <a:t>  WREAK HAVOC WITH BUDGET?</a:t>
            </a:r>
          </a:p>
          <a:p>
            <a:endParaRPr lang="en-US" sz="3600" b="1" dirty="0">
              <a:solidFill>
                <a:srgbClr val="FFFF00"/>
              </a:solidFill>
            </a:endParaRPr>
          </a:p>
          <a:p>
            <a:r>
              <a:rPr lang="en-US" sz="3600" b="1" dirty="0">
                <a:solidFill>
                  <a:srgbClr val="FFFF00"/>
                </a:solidFill>
              </a:rPr>
              <a:t>    PITTSBURGH PARCELS</a:t>
            </a:r>
          </a:p>
          <a:p>
            <a:r>
              <a:rPr lang="en-US" sz="3600" b="1" dirty="0">
                <a:solidFill>
                  <a:srgbClr val="FFFF00"/>
                </a:solidFill>
              </a:rPr>
              <a:t>                125,000</a:t>
            </a:r>
          </a:p>
          <a:p>
            <a:endParaRPr lang="en-US" sz="3600" b="1" dirty="0">
              <a:solidFill>
                <a:srgbClr val="FFFF00"/>
              </a:solidFill>
            </a:endParaRPr>
          </a:p>
          <a:p>
            <a:r>
              <a:rPr lang="en-US" sz="3600" b="1" dirty="0">
                <a:solidFill>
                  <a:srgbClr val="FFFF00"/>
                </a:solidFill>
              </a:rPr>
              <a:t>     PPS 2022 APPEALS</a:t>
            </a:r>
          </a:p>
          <a:p>
            <a:endParaRPr lang="en-US" sz="3600" b="1" dirty="0">
              <a:solidFill>
                <a:srgbClr val="FFFF00"/>
              </a:solidFill>
            </a:endParaRPr>
          </a:p>
          <a:p>
            <a:r>
              <a:rPr lang="en-US" sz="3600" b="1" dirty="0">
                <a:solidFill>
                  <a:srgbClr val="FFFF00"/>
                </a:solidFill>
              </a:rPr>
              <a:t>             854                .6% </a:t>
            </a:r>
          </a:p>
          <a:p>
            <a:endParaRPr lang="en-US" sz="3600" b="1" dirty="0">
              <a:solidFill>
                <a:srgbClr val="FFFF00"/>
              </a:solidFill>
            </a:endParaRPr>
          </a:p>
          <a:p>
            <a:endParaRPr lang="en-US" sz="3600" b="1" dirty="0">
              <a:solidFill>
                <a:srgbClr val="FFFF00"/>
              </a:solidFill>
            </a:endParaRPr>
          </a:p>
          <a:p>
            <a:endParaRPr lang="en-US" sz="3600" b="1" dirty="0">
              <a:solidFill>
                <a:srgbClr val="FFFF00"/>
              </a:solidFill>
            </a:endParaRPr>
          </a:p>
          <a:p>
            <a:endParaRPr lang="en-US" sz="3600" b="1" dirty="0">
              <a:solidFill>
                <a:srgbClr val="FFFF00"/>
              </a:solidFill>
            </a:endParaRPr>
          </a:p>
        </p:txBody>
      </p:sp>
    </p:spTree>
    <p:extLst>
      <p:ext uri="{BB962C8B-B14F-4D97-AF65-F5344CB8AC3E}">
        <p14:creationId xmlns:p14="http://schemas.microsoft.com/office/powerpoint/2010/main" val="75661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07270C-4279-AA10-457A-C628099A2C8D}"/>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65F68891-4919-E748-6CF1-D0E5D3F6EA08}"/>
              </a:ext>
            </a:extLst>
          </p:cNvPr>
          <p:cNvSpPr>
            <a:spLocks noGrp="1"/>
          </p:cNvSpPr>
          <p:nvPr>
            <p:ph type="sldNum" sz="quarter" idx="12"/>
          </p:nvPr>
        </p:nvSpPr>
        <p:spPr/>
        <p:txBody>
          <a:bodyPr/>
          <a:lstStyle/>
          <a:p>
            <a:fld id="{4E573493-FEE7-4723-AE46-2FB800EC0DBD}" type="slidenum">
              <a:rPr lang="en-US" smtClean="0"/>
              <a:t>11</a:t>
            </a:fld>
            <a:endParaRPr lang="en-US" dirty="0"/>
          </a:p>
        </p:txBody>
      </p:sp>
      <p:sp>
        <p:nvSpPr>
          <p:cNvPr id="4" name="TextBox 3">
            <a:extLst>
              <a:ext uri="{FF2B5EF4-FFF2-40B4-BE49-F238E27FC236}">
                <a16:creationId xmlns:a16="http://schemas.microsoft.com/office/drawing/2014/main" id="{237C6560-2900-2695-4E4A-BC562E908EFA}"/>
              </a:ext>
            </a:extLst>
          </p:cNvPr>
          <p:cNvSpPr txBox="1"/>
          <p:nvPr/>
        </p:nvSpPr>
        <p:spPr>
          <a:xfrm>
            <a:off x="1024759" y="756745"/>
            <a:ext cx="9704311" cy="5693866"/>
          </a:xfrm>
          <a:prstGeom prst="rect">
            <a:avLst/>
          </a:prstGeom>
          <a:noFill/>
        </p:spPr>
        <p:txBody>
          <a:bodyPr wrap="square" rtlCol="0">
            <a:spAutoFit/>
          </a:bodyPr>
          <a:lstStyle/>
          <a:p>
            <a:r>
              <a:rPr lang="en-US" sz="3600" dirty="0"/>
              <a:t>“School District of Pittsburgh, a beneficiary of taxpayers contributing more than their fair share</a:t>
            </a:r>
            <a:r>
              <a:rPr lang="en-US" sz="3600" u="sng" dirty="0"/>
              <a:t>, refuses </a:t>
            </a:r>
            <a:r>
              <a:rPr lang="en-US" sz="3600" dirty="0"/>
              <a:t>to allow Allegheny County to accept responsibility and correct its improper assessment appeal system. Instead, the school district wants the taxpayers that it targets with property assessment appeals to continue paying more than their fair share.” </a:t>
            </a:r>
          </a:p>
          <a:p>
            <a:endParaRPr lang="en-US" sz="2000" b="1" dirty="0"/>
          </a:p>
          <a:p>
            <a:r>
              <a:rPr lang="en-US" sz="2000" b="1" dirty="0"/>
              <a:t>Judge Hertzberg Opinion  November 14, 2002</a:t>
            </a:r>
          </a:p>
        </p:txBody>
      </p:sp>
    </p:spTree>
    <p:extLst>
      <p:ext uri="{BB962C8B-B14F-4D97-AF65-F5344CB8AC3E}">
        <p14:creationId xmlns:p14="http://schemas.microsoft.com/office/powerpoint/2010/main" val="276747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E63EE8-FEC6-3F00-DBED-0622A3FEA90F}"/>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1E34211A-C1A7-C6F4-0E8B-4D665C6B6335}"/>
              </a:ext>
            </a:extLst>
          </p:cNvPr>
          <p:cNvSpPr>
            <a:spLocks noGrp="1"/>
          </p:cNvSpPr>
          <p:nvPr>
            <p:ph type="sldNum" sz="quarter" idx="12"/>
          </p:nvPr>
        </p:nvSpPr>
        <p:spPr/>
        <p:txBody>
          <a:bodyPr/>
          <a:lstStyle/>
          <a:p>
            <a:fld id="{4E573493-FEE7-4723-AE46-2FB800EC0DBD}" type="slidenum">
              <a:rPr lang="en-US" smtClean="0"/>
              <a:t>12</a:t>
            </a:fld>
            <a:endParaRPr lang="en-US" dirty="0"/>
          </a:p>
        </p:txBody>
      </p:sp>
      <p:sp>
        <p:nvSpPr>
          <p:cNvPr id="4" name="TextBox 3">
            <a:extLst>
              <a:ext uri="{FF2B5EF4-FFF2-40B4-BE49-F238E27FC236}">
                <a16:creationId xmlns:a16="http://schemas.microsoft.com/office/drawing/2014/main" id="{4CEEF5CF-4396-ABBA-83E7-BAF404DEA04D}"/>
              </a:ext>
            </a:extLst>
          </p:cNvPr>
          <p:cNvSpPr txBox="1"/>
          <p:nvPr/>
        </p:nvSpPr>
        <p:spPr>
          <a:xfrm>
            <a:off x="1403131" y="583324"/>
            <a:ext cx="8949409" cy="5262979"/>
          </a:xfrm>
          <a:prstGeom prst="rect">
            <a:avLst/>
          </a:prstGeom>
          <a:noFill/>
        </p:spPr>
        <p:txBody>
          <a:bodyPr wrap="square" rtlCol="0">
            <a:spAutoFit/>
          </a:bodyPr>
          <a:lstStyle/>
          <a:p>
            <a:r>
              <a:rPr lang="en-US" sz="2800" dirty="0"/>
              <a:t>The school district was ordered to adjust its tax millage downward. The court held that Act 146 was a guarantee to the taxpayers that they would not be paying a hidden tax increase (after excluding a five percent inflation adjustment and new construction). The purpose of Act 146 was to prevent a taxing body from </a:t>
            </a:r>
            <a:r>
              <a:rPr lang="en-US" sz="2800" dirty="0">
                <a:solidFill>
                  <a:srgbClr val="FFFF00"/>
                </a:solidFill>
              </a:rPr>
              <a:t>increasing taxes where the public did not know that this was taking place.</a:t>
            </a:r>
          </a:p>
          <a:p>
            <a:r>
              <a:rPr lang="en-US" sz="2800" dirty="0">
                <a:solidFill>
                  <a:srgbClr val="FFFF00"/>
                </a:solidFill>
              </a:rPr>
              <a:t>PPS lowered millage from </a:t>
            </a:r>
            <a:r>
              <a:rPr lang="en-US" sz="2800" b="1" dirty="0">
                <a:solidFill>
                  <a:srgbClr val="FFFF00"/>
                </a:solidFill>
              </a:rPr>
              <a:t>13.92 to 13.22</a:t>
            </a:r>
          </a:p>
          <a:p>
            <a:endParaRPr lang="en-US" sz="2800" b="1" dirty="0">
              <a:solidFill>
                <a:srgbClr val="FFFF00"/>
              </a:solidFill>
            </a:endParaRPr>
          </a:p>
          <a:p>
            <a:r>
              <a:rPr lang="en-US" sz="2800" dirty="0">
                <a:solidFill>
                  <a:srgbClr val="FFFF00"/>
                </a:solidFill>
              </a:rPr>
              <a:t>PPS exceeded 105% cap </a:t>
            </a:r>
            <a:r>
              <a:rPr lang="en-US" sz="2800" u="sng" dirty="0">
                <a:solidFill>
                  <a:srgbClr val="FFFF00"/>
                </a:solidFill>
              </a:rPr>
              <a:t>overcharging</a:t>
            </a:r>
            <a:r>
              <a:rPr lang="en-US" sz="2800" dirty="0">
                <a:solidFill>
                  <a:srgbClr val="FFFF00"/>
                </a:solidFill>
              </a:rPr>
              <a:t> taxpayers</a:t>
            </a:r>
          </a:p>
        </p:txBody>
      </p:sp>
      <p:sp>
        <p:nvSpPr>
          <p:cNvPr id="5" name="TextBox 4">
            <a:extLst>
              <a:ext uri="{FF2B5EF4-FFF2-40B4-BE49-F238E27FC236}">
                <a16:creationId xmlns:a16="http://schemas.microsoft.com/office/drawing/2014/main" id="{F198D734-2F63-DCDE-573F-1649D3C61B0B}"/>
              </a:ext>
            </a:extLst>
          </p:cNvPr>
          <p:cNvSpPr txBox="1"/>
          <p:nvPr/>
        </p:nvSpPr>
        <p:spPr>
          <a:xfrm>
            <a:off x="772510" y="5975131"/>
            <a:ext cx="5580993" cy="646331"/>
          </a:xfrm>
          <a:prstGeom prst="rect">
            <a:avLst/>
          </a:prstGeom>
          <a:noFill/>
        </p:spPr>
        <p:txBody>
          <a:bodyPr wrap="square" rtlCol="0">
            <a:spAutoFit/>
          </a:bodyPr>
          <a:lstStyle/>
          <a:p>
            <a:r>
              <a:rPr lang="en-US" dirty="0"/>
              <a:t>600 Grant Street Associates Limited Partnership v. City of Pittsburgh (2001) Judge Wettick</a:t>
            </a:r>
          </a:p>
        </p:txBody>
      </p:sp>
    </p:spTree>
    <p:extLst>
      <p:ext uri="{BB962C8B-B14F-4D97-AF65-F5344CB8AC3E}">
        <p14:creationId xmlns:p14="http://schemas.microsoft.com/office/powerpoint/2010/main" val="169899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AC0A02-FFF0-336B-DD52-F8488854D85B}"/>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557CBD7C-200C-3CB9-0BA6-738E2998C11D}"/>
              </a:ext>
            </a:extLst>
          </p:cNvPr>
          <p:cNvSpPr>
            <a:spLocks noGrp="1"/>
          </p:cNvSpPr>
          <p:nvPr>
            <p:ph type="sldNum" sz="quarter" idx="12"/>
          </p:nvPr>
        </p:nvSpPr>
        <p:spPr/>
        <p:txBody>
          <a:bodyPr/>
          <a:lstStyle/>
          <a:p>
            <a:fld id="{4E573493-FEE7-4723-AE46-2FB800EC0DBD}" type="slidenum">
              <a:rPr lang="en-US" smtClean="0"/>
              <a:t>13</a:t>
            </a:fld>
            <a:endParaRPr lang="en-US" dirty="0"/>
          </a:p>
        </p:txBody>
      </p:sp>
      <p:sp>
        <p:nvSpPr>
          <p:cNvPr id="4" name="TextBox 3">
            <a:extLst>
              <a:ext uri="{FF2B5EF4-FFF2-40B4-BE49-F238E27FC236}">
                <a16:creationId xmlns:a16="http://schemas.microsoft.com/office/drawing/2014/main" id="{3290C144-AA32-8EB3-91ED-57908A23DB9F}"/>
              </a:ext>
            </a:extLst>
          </p:cNvPr>
          <p:cNvSpPr txBox="1"/>
          <p:nvPr/>
        </p:nvSpPr>
        <p:spPr>
          <a:xfrm>
            <a:off x="-1748395" y="4508938"/>
            <a:ext cx="45719" cy="72112049"/>
          </a:xfrm>
          <a:prstGeom prst="rect">
            <a:avLst/>
          </a:prstGeom>
          <a:noFill/>
        </p:spPr>
        <p:txBody>
          <a:bodyPr wrap="square" rtlCol="0">
            <a:spAutoFit/>
          </a:bodyPr>
          <a:lstStyle/>
          <a:p>
            <a:r>
              <a:rPr lang="en-US"/>
              <a:t>Mr. Suley states that an inspection of the process to calculate real estate taxes "may reveal evidence that a crime has been committed." This is an exaggeration bordering on a deliberate falsehood. There is no crime being committed. Local governments, municipalities and school districts are grappling with</a:t>
            </a:r>
            <a:endParaRPr lang="en-US" dirty="0"/>
          </a:p>
        </p:txBody>
      </p:sp>
      <p:sp>
        <p:nvSpPr>
          <p:cNvPr id="5" name="TextBox 4">
            <a:extLst>
              <a:ext uri="{FF2B5EF4-FFF2-40B4-BE49-F238E27FC236}">
                <a16:creationId xmlns:a16="http://schemas.microsoft.com/office/drawing/2014/main" id="{902C44B5-481C-FC70-9685-7E31278017D6}"/>
              </a:ext>
            </a:extLst>
          </p:cNvPr>
          <p:cNvSpPr txBox="1"/>
          <p:nvPr/>
        </p:nvSpPr>
        <p:spPr>
          <a:xfrm>
            <a:off x="1813034" y="662152"/>
            <a:ext cx="8539506" cy="3970318"/>
          </a:xfrm>
          <a:prstGeom prst="rect">
            <a:avLst/>
          </a:prstGeom>
          <a:noFill/>
        </p:spPr>
        <p:txBody>
          <a:bodyPr wrap="square" rtlCol="0">
            <a:spAutoFit/>
          </a:bodyPr>
          <a:lstStyle/>
          <a:p>
            <a:r>
              <a:rPr lang="en-US" sz="3600" dirty="0"/>
              <a:t>Mr. Suley states that an inspection of the process to calculate real estate taxes "may reveal evidence that a crime has been committed." This is an exaggeration bordering on a deliberate falsehood. There is no crime being committed. </a:t>
            </a:r>
            <a:endParaRPr lang="en-US" sz="3600" dirty="0">
              <a:solidFill>
                <a:srgbClr val="FFFF00"/>
              </a:solidFill>
            </a:endParaRPr>
          </a:p>
        </p:txBody>
      </p:sp>
      <p:sp>
        <p:nvSpPr>
          <p:cNvPr id="6" name="TextBox 5">
            <a:extLst>
              <a:ext uri="{FF2B5EF4-FFF2-40B4-BE49-F238E27FC236}">
                <a16:creationId xmlns:a16="http://schemas.microsoft.com/office/drawing/2014/main" id="{193D85B0-636F-AEA4-5087-948930E68025}"/>
              </a:ext>
            </a:extLst>
          </p:cNvPr>
          <p:cNvSpPr txBox="1"/>
          <p:nvPr/>
        </p:nvSpPr>
        <p:spPr>
          <a:xfrm>
            <a:off x="977462" y="5565228"/>
            <a:ext cx="9375078" cy="369332"/>
          </a:xfrm>
          <a:prstGeom prst="rect">
            <a:avLst/>
          </a:prstGeom>
          <a:noFill/>
        </p:spPr>
        <p:txBody>
          <a:bodyPr wrap="square" rtlCol="0">
            <a:spAutoFit/>
          </a:bodyPr>
          <a:lstStyle/>
          <a:p>
            <a:r>
              <a:rPr lang="en-US" b="1" dirty="0"/>
              <a:t>Pittsburgh Post-Gazette – Ira Weiss  5/8/2013</a:t>
            </a:r>
          </a:p>
        </p:txBody>
      </p:sp>
    </p:spTree>
    <p:extLst>
      <p:ext uri="{BB962C8B-B14F-4D97-AF65-F5344CB8AC3E}">
        <p14:creationId xmlns:p14="http://schemas.microsoft.com/office/powerpoint/2010/main" val="329273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aphical user interface, text&#10;&#10;Description automatically generated">
            <a:extLst>
              <a:ext uri="{FF2B5EF4-FFF2-40B4-BE49-F238E27FC236}">
                <a16:creationId xmlns:a16="http://schemas.microsoft.com/office/drawing/2014/main" id="{3562D9C3-A618-918B-D850-414E60978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009" y="643467"/>
            <a:ext cx="7051982" cy="5571066"/>
          </a:xfrm>
          <a:prstGeom prst="rect">
            <a:avLst/>
          </a:prstGeom>
        </p:spPr>
      </p:pic>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7998B992-6FE8-48DE-B857-22A32D70B173}"/>
              </a:ext>
            </a:extLst>
          </p:cNvPr>
          <p:cNvSpPr>
            <a:spLocks noGrp="1"/>
          </p:cNvSpPr>
          <p:nvPr>
            <p:ph type="sldNum" sz="quarter" idx="12"/>
          </p:nvPr>
        </p:nvSpPr>
        <p:spPr>
          <a:xfrm>
            <a:off x="10352540" y="295729"/>
            <a:ext cx="838199" cy="767687"/>
          </a:xfrm>
        </p:spPr>
        <p:txBody>
          <a:bodyPr>
            <a:normAutofit/>
          </a:bodyPr>
          <a:lstStyle/>
          <a:p>
            <a:pPr>
              <a:spcAft>
                <a:spcPts val="600"/>
              </a:spcAft>
            </a:pPr>
            <a:fld id="{4E573493-FEE7-4723-AE46-2FB800EC0DBD}" type="slidenum">
              <a:rPr lang="en-US">
                <a:solidFill>
                  <a:srgbClr val="FFFFFF"/>
                </a:solidFill>
              </a:rPr>
              <a:pPr>
                <a:spcAft>
                  <a:spcPts val="600"/>
                </a:spcAft>
              </a:pPr>
              <a:t>14</a:t>
            </a:fld>
            <a:endParaRPr lang="en-US">
              <a:solidFill>
                <a:srgbClr val="FFFFFF"/>
              </a:solidFill>
            </a:endParaRPr>
          </a:p>
        </p:txBody>
      </p:sp>
      <p:sp>
        <p:nvSpPr>
          <p:cNvPr id="2" name="Footer Placeholder 1">
            <a:extLst>
              <a:ext uri="{FF2B5EF4-FFF2-40B4-BE49-F238E27FC236}">
                <a16:creationId xmlns:a16="http://schemas.microsoft.com/office/drawing/2014/main" id="{D816ABE1-F385-3115-DDF9-80F607CEACDD}"/>
              </a:ext>
            </a:extLst>
          </p:cNvPr>
          <p:cNvSpPr>
            <a:spLocks noGrp="1"/>
          </p:cNvSpPr>
          <p:nvPr>
            <p:ph type="ftr" sz="quarter" idx="11"/>
          </p:nvPr>
        </p:nvSpPr>
        <p:spPr>
          <a:xfrm>
            <a:off x="643467" y="6415258"/>
            <a:ext cx="3859795" cy="304801"/>
          </a:xfrm>
        </p:spPr>
        <p:txBody>
          <a:bodyPr>
            <a:normAutofit/>
          </a:bodyPr>
          <a:lstStyle/>
          <a:p>
            <a:pPr>
              <a:spcAft>
                <a:spcPts val="600"/>
              </a:spcAft>
            </a:pPr>
            <a:r>
              <a:rPr lang="en-US">
                <a:solidFill>
                  <a:srgbClr val="FFFFFF"/>
                </a:solidFill>
              </a:rPr>
              <a:t>Mike Suley 2022</a:t>
            </a:r>
          </a:p>
        </p:txBody>
      </p:sp>
      <p:sp>
        <p:nvSpPr>
          <p:cNvPr id="6" name="TextBox 5">
            <a:extLst>
              <a:ext uri="{FF2B5EF4-FFF2-40B4-BE49-F238E27FC236}">
                <a16:creationId xmlns:a16="http://schemas.microsoft.com/office/drawing/2014/main" id="{BAB8BED5-AEF5-1E90-B395-63B5E61E32F9}"/>
              </a:ext>
            </a:extLst>
          </p:cNvPr>
          <p:cNvSpPr txBox="1"/>
          <p:nvPr/>
        </p:nvSpPr>
        <p:spPr>
          <a:xfrm>
            <a:off x="643467" y="5672380"/>
            <a:ext cx="4393481" cy="400110"/>
          </a:xfrm>
          <a:prstGeom prst="rect">
            <a:avLst/>
          </a:prstGeom>
          <a:noFill/>
        </p:spPr>
        <p:txBody>
          <a:bodyPr wrap="square" rtlCol="0">
            <a:spAutoFit/>
          </a:bodyPr>
          <a:lstStyle/>
          <a:p>
            <a:r>
              <a:rPr lang="en-US" sz="2000" b="1" dirty="0">
                <a:solidFill>
                  <a:schemeClr val="bg1"/>
                </a:solidFill>
              </a:rPr>
              <a:t>2005 PITTSSBURGH POST-GAZETTE</a:t>
            </a:r>
          </a:p>
        </p:txBody>
      </p:sp>
    </p:spTree>
    <p:extLst>
      <p:ext uri="{BB962C8B-B14F-4D97-AF65-F5344CB8AC3E}">
        <p14:creationId xmlns:p14="http://schemas.microsoft.com/office/powerpoint/2010/main" val="19494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CD56FF-F61F-910A-D7C6-3FF25B267F93}"/>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15452A59-A57E-F022-49E2-0153A912C598}"/>
              </a:ext>
            </a:extLst>
          </p:cNvPr>
          <p:cNvSpPr>
            <a:spLocks noGrp="1"/>
          </p:cNvSpPr>
          <p:nvPr>
            <p:ph type="sldNum" sz="quarter" idx="12"/>
          </p:nvPr>
        </p:nvSpPr>
        <p:spPr/>
        <p:txBody>
          <a:bodyPr/>
          <a:lstStyle/>
          <a:p>
            <a:fld id="{4E573493-FEE7-4723-AE46-2FB800EC0DBD}" type="slidenum">
              <a:rPr lang="en-US" smtClean="0"/>
              <a:t>15</a:t>
            </a:fld>
            <a:endParaRPr lang="en-US" dirty="0"/>
          </a:p>
        </p:txBody>
      </p:sp>
      <p:sp>
        <p:nvSpPr>
          <p:cNvPr id="4" name="TextBox 3">
            <a:extLst>
              <a:ext uri="{FF2B5EF4-FFF2-40B4-BE49-F238E27FC236}">
                <a16:creationId xmlns:a16="http://schemas.microsoft.com/office/drawing/2014/main" id="{0678DA69-6BEC-A35B-18CC-22DF6A225FB7}"/>
              </a:ext>
            </a:extLst>
          </p:cNvPr>
          <p:cNvSpPr txBox="1"/>
          <p:nvPr/>
        </p:nvSpPr>
        <p:spPr>
          <a:xfrm>
            <a:off x="1158129" y="295729"/>
            <a:ext cx="7226454" cy="6124754"/>
          </a:xfrm>
          <a:prstGeom prst="rect">
            <a:avLst/>
          </a:prstGeom>
          <a:noFill/>
        </p:spPr>
        <p:txBody>
          <a:bodyPr wrap="square" rtlCol="0">
            <a:spAutoFit/>
          </a:bodyPr>
          <a:lstStyle/>
          <a:p>
            <a:pPr algn="l"/>
            <a:r>
              <a:rPr lang="en-US" sz="2800" b="1" i="0" dirty="0">
                <a:effectLst/>
                <a:latin typeface="Georgia" panose="02040502050405020303" pitchFamily="18" charset="0"/>
              </a:rPr>
              <a:t>Mr. Fitzgerald said he believes a reassessment would put Allegheny County at a competitive disadvantage, noting that many of the counties surrounding it haven’t reassessed in decades.</a:t>
            </a:r>
          </a:p>
          <a:p>
            <a:pPr algn="l"/>
            <a:r>
              <a:rPr lang="en-US" sz="2800" b="1" i="0" dirty="0">
                <a:effectLst/>
                <a:latin typeface="Georgia" panose="02040502050405020303" pitchFamily="18" charset="0"/>
              </a:rPr>
              <a:t>Since the last court-ordered reassessment in the county, median sales prices for houses have increased to </a:t>
            </a:r>
            <a:r>
              <a:rPr lang="en-US" sz="2800" b="1" i="0" u="sng" dirty="0">
                <a:effectLst/>
                <a:latin typeface="Georgia" panose="02040502050405020303" pitchFamily="18" charset="0"/>
              </a:rPr>
              <a:t>about $250,000 from about $100,000</a:t>
            </a:r>
            <a:r>
              <a:rPr lang="en-US" sz="2800" b="1" i="0" dirty="0">
                <a:effectLst/>
                <a:latin typeface="Georgia" panose="02040502050405020303" pitchFamily="18" charset="0"/>
              </a:rPr>
              <a:t>, Mr. Fitzgerald said. “That means we’ve helped a lot of people increase their net worth by paying their mortgage over the last 10 years.”</a:t>
            </a:r>
          </a:p>
        </p:txBody>
      </p:sp>
      <p:sp>
        <p:nvSpPr>
          <p:cNvPr id="5" name="TextBox 4">
            <a:extLst>
              <a:ext uri="{FF2B5EF4-FFF2-40B4-BE49-F238E27FC236}">
                <a16:creationId xmlns:a16="http://schemas.microsoft.com/office/drawing/2014/main" id="{A2F706BE-64D3-69C1-7686-5A612E6A78D9}"/>
              </a:ext>
            </a:extLst>
          </p:cNvPr>
          <p:cNvSpPr txBox="1"/>
          <p:nvPr/>
        </p:nvSpPr>
        <p:spPr>
          <a:xfrm>
            <a:off x="9020014" y="6276814"/>
            <a:ext cx="2851688" cy="276999"/>
          </a:xfrm>
          <a:prstGeom prst="rect">
            <a:avLst/>
          </a:prstGeom>
          <a:noFill/>
        </p:spPr>
        <p:txBody>
          <a:bodyPr wrap="square" rtlCol="0">
            <a:spAutoFit/>
          </a:bodyPr>
          <a:lstStyle/>
          <a:p>
            <a:r>
              <a:rPr lang="en-US" sz="1200" dirty="0"/>
              <a:t>2021 PITTSBURGH POST-GAZETTE</a:t>
            </a:r>
          </a:p>
        </p:txBody>
      </p:sp>
    </p:spTree>
    <p:extLst>
      <p:ext uri="{BB962C8B-B14F-4D97-AF65-F5344CB8AC3E}">
        <p14:creationId xmlns:p14="http://schemas.microsoft.com/office/powerpoint/2010/main" val="359190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A80997CE-6D51-41BD-A6BA-C89CCB44AF70}"/>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16</a:t>
            </a:fld>
            <a:endParaRPr lang="en-US" dirty="0"/>
          </a:p>
        </p:txBody>
      </p:sp>
      <p:sp>
        <p:nvSpPr>
          <p:cNvPr id="3" name="TextBox 2"/>
          <p:cNvSpPr txBox="1"/>
          <p:nvPr/>
        </p:nvSpPr>
        <p:spPr>
          <a:xfrm>
            <a:off x="2438400" y="291548"/>
            <a:ext cx="7086600" cy="6247864"/>
          </a:xfrm>
          <a:prstGeom prst="rect">
            <a:avLst/>
          </a:prstGeom>
          <a:noFill/>
        </p:spPr>
        <p:txBody>
          <a:bodyPr wrap="square" rtlCol="0">
            <a:spAutoFit/>
          </a:bodyPr>
          <a:lstStyle/>
          <a:p>
            <a:r>
              <a:rPr lang="en-US" sz="2800" dirty="0"/>
              <a:t>COMMON LEVEL RATIO </a:t>
            </a:r>
          </a:p>
          <a:p>
            <a:r>
              <a:rPr lang="en-US" sz="2800" dirty="0"/>
              <a:t>                   2019 RECIPROCALS</a:t>
            </a:r>
          </a:p>
          <a:p>
            <a:endParaRPr lang="en-US" sz="2800" dirty="0"/>
          </a:p>
          <a:p>
            <a:pPr lvl="2"/>
            <a:r>
              <a:rPr lang="en-US" sz="2400" dirty="0"/>
              <a:t>Allegheny County                                1.16</a:t>
            </a:r>
          </a:p>
          <a:p>
            <a:pPr lvl="2"/>
            <a:endParaRPr lang="en-US" sz="2400" dirty="0"/>
          </a:p>
          <a:p>
            <a:pPr lvl="2"/>
            <a:r>
              <a:rPr lang="en-US" sz="2400" dirty="0"/>
              <a:t>Beaver                                                   4.59</a:t>
            </a:r>
          </a:p>
          <a:p>
            <a:pPr lvl="2"/>
            <a:endParaRPr lang="en-US" sz="2400" dirty="0"/>
          </a:p>
          <a:p>
            <a:pPr lvl="2"/>
            <a:r>
              <a:rPr lang="en-US" sz="2400" dirty="0"/>
              <a:t>Butler                                                  10.75</a:t>
            </a:r>
          </a:p>
          <a:p>
            <a:pPr lvl="2"/>
            <a:endParaRPr lang="en-US" sz="2400" dirty="0"/>
          </a:p>
          <a:p>
            <a:pPr lvl="2"/>
            <a:r>
              <a:rPr lang="en-US" sz="2400" dirty="0"/>
              <a:t>Washington                                          1.11</a:t>
            </a:r>
          </a:p>
          <a:p>
            <a:pPr lvl="2"/>
            <a:endParaRPr lang="en-US" sz="2400" dirty="0"/>
          </a:p>
          <a:p>
            <a:pPr lvl="2"/>
            <a:r>
              <a:rPr lang="en-US" sz="2400" dirty="0"/>
              <a:t>Westmoreland                                     6.94</a:t>
            </a:r>
          </a:p>
          <a:p>
            <a:pPr lvl="2"/>
            <a:endParaRPr lang="en-US" sz="2400" dirty="0"/>
          </a:p>
          <a:p>
            <a:pPr lvl="2"/>
            <a:r>
              <a:rPr lang="en-US" sz="2400" dirty="0"/>
              <a:t>Fayette                                                  1.40</a:t>
            </a:r>
          </a:p>
          <a:p>
            <a:pPr lvl="2"/>
            <a:r>
              <a:rPr lang="en-US" sz="2400" dirty="0"/>
              <a:t>         CLR Reciprocal X Assessment + CMV</a:t>
            </a:r>
          </a:p>
          <a:p>
            <a:r>
              <a:rPr lang="en-US" sz="2800" dirty="0"/>
              <a:t>                          </a:t>
            </a:r>
          </a:p>
        </p:txBody>
      </p:sp>
      <p:pic>
        <p:nvPicPr>
          <p:cNvPr id="6" name="Picture 5" descr="A screenshot of a computer&#10;&#10;Description automatically generated with medium confidence">
            <a:extLst>
              <a:ext uri="{FF2B5EF4-FFF2-40B4-BE49-F238E27FC236}">
                <a16:creationId xmlns:a16="http://schemas.microsoft.com/office/drawing/2014/main" id="{3C8292A9-0D65-1708-6D1A-C44545835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738" y="0"/>
            <a:ext cx="9656524" cy="6858000"/>
          </a:xfrm>
          <a:prstGeom prst="rect">
            <a:avLst/>
          </a:prstGeom>
        </p:spPr>
      </p:pic>
    </p:spTree>
    <p:extLst>
      <p:ext uri="{BB962C8B-B14F-4D97-AF65-F5344CB8AC3E}">
        <p14:creationId xmlns:p14="http://schemas.microsoft.com/office/powerpoint/2010/main" val="34004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450574"/>
            <a:ext cx="8918713" cy="584775"/>
          </a:xfrm>
          <a:prstGeom prst="rect">
            <a:avLst/>
          </a:prstGeom>
          <a:noFill/>
        </p:spPr>
        <p:txBody>
          <a:bodyPr wrap="square" rtlCol="0">
            <a:spAutoFit/>
          </a:bodyPr>
          <a:lstStyle/>
          <a:p>
            <a:r>
              <a:rPr lang="en-US" sz="2800" dirty="0"/>
              <a:t>                            </a:t>
            </a:r>
            <a:r>
              <a:rPr lang="en-US" sz="3200" dirty="0"/>
              <a:t>COMMON LEVEL RATIO</a:t>
            </a:r>
          </a:p>
        </p:txBody>
      </p:sp>
      <p:sp>
        <p:nvSpPr>
          <p:cNvPr id="5" name="TextBox 4"/>
          <p:cNvSpPr txBox="1"/>
          <p:nvPr/>
        </p:nvSpPr>
        <p:spPr>
          <a:xfrm>
            <a:off x="3276600" y="1676400"/>
            <a:ext cx="6858000" cy="5139869"/>
          </a:xfrm>
          <a:prstGeom prst="rect">
            <a:avLst/>
          </a:prstGeom>
          <a:noFill/>
        </p:spPr>
        <p:txBody>
          <a:bodyPr wrap="square" rtlCol="0">
            <a:spAutoFit/>
          </a:bodyPr>
          <a:lstStyle/>
          <a:p>
            <a:r>
              <a:rPr lang="en-US" sz="2800" dirty="0"/>
              <a:t>The ratio of assessed value to </a:t>
            </a:r>
            <a:r>
              <a:rPr lang="en-US" sz="2800" u="sng" dirty="0"/>
              <a:t>current </a:t>
            </a:r>
            <a:r>
              <a:rPr lang="en-US" sz="2800" dirty="0"/>
              <a:t>market value used generally in the county as last determined …annually…by the Tax Equalization Board (formally the State Tax Equalization Board) pursuant to the act of June 27, 1947 (P.L.1046, No.447), referred to as the State Tax equalization Board Law, 72 P.S. 4656.1 </a:t>
            </a:r>
            <a:r>
              <a:rPr lang="en-US" sz="2800" i="1" dirty="0"/>
              <a:t>et seq.</a:t>
            </a:r>
            <a:r>
              <a:rPr lang="en-US" sz="2800" dirty="0"/>
              <a:t> </a:t>
            </a:r>
          </a:p>
          <a:p>
            <a:endParaRPr lang="en-US" sz="2400" dirty="0"/>
          </a:p>
          <a:p>
            <a:endParaRPr lang="en-US" sz="2400" dirty="0"/>
          </a:p>
        </p:txBody>
      </p:sp>
      <p:sp>
        <p:nvSpPr>
          <p:cNvPr id="6" name="Footer Placeholder 5"/>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2" name="Slide Number Placeholder 1">
            <a:extLst>
              <a:ext uri="{FF2B5EF4-FFF2-40B4-BE49-F238E27FC236}">
                <a16:creationId xmlns:a16="http://schemas.microsoft.com/office/drawing/2014/main" id="{AFD3517C-7492-42C1-B7EA-1C1EF74831DA}"/>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85E532-718A-C30C-4756-26BC623D8AD6}"/>
              </a:ext>
            </a:extLst>
          </p:cNvPr>
          <p:cNvSpPr>
            <a:spLocks noGrp="1"/>
          </p:cNvSpPr>
          <p:nvPr>
            <p:ph type="ftr" sz="quarter" idx="11"/>
          </p:nvPr>
        </p:nvSpPr>
        <p:spPr/>
        <p:txBody>
          <a:bodyPr/>
          <a:lstStyle/>
          <a:p>
            <a:r>
              <a:rPr lang="en-US"/>
              <a:t>Mike Suley 2022</a:t>
            </a:r>
            <a:endParaRPr lang="en-US" dirty="0"/>
          </a:p>
        </p:txBody>
      </p:sp>
      <p:sp>
        <p:nvSpPr>
          <p:cNvPr id="2" name="Slide Number Placeholder 1">
            <a:extLst>
              <a:ext uri="{FF2B5EF4-FFF2-40B4-BE49-F238E27FC236}">
                <a16:creationId xmlns:a16="http://schemas.microsoft.com/office/drawing/2014/main" id="{A4100152-BBEF-42AE-855F-DF958E7D9FA5}"/>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18</a:t>
            </a:fld>
            <a:endParaRPr lang="en-US" dirty="0"/>
          </a:p>
        </p:txBody>
      </p:sp>
      <p:sp>
        <p:nvSpPr>
          <p:cNvPr id="41988" name="Text Box 2"/>
          <p:cNvSpPr txBox="1">
            <a:spLocks noChangeArrowheads="1"/>
          </p:cNvSpPr>
          <p:nvPr/>
        </p:nvSpPr>
        <p:spPr bwMode="auto">
          <a:xfrm>
            <a:off x="1828800" y="136523"/>
            <a:ext cx="63217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5400" dirty="0">
                <a:latin typeface="+mj-lt"/>
              </a:rPr>
              <a:t>STEB</a:t>
            </a:r>
          </a:p>
        </p:txBody>
      </p:sp>
      <p:sp>
        <p:nvSpPr>
          <p:cNvPr id="41989" name="Text Box 3"/>
          <p:cNvSpPr txBox="1">
            <a:spLocks noChangeArrowheads="1"/>
          </p:cNvSpPr>
          <p:nvPr/>
        </p:nvSpPr>
        <p:spPr bwMode="auto">
          <a:xfrm>
            <a:off x="447675" y="932041"/>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dirty="0">
                <a:latin typeface="Arial" charset="0"/>
              </a:rPr>
              <a:t>       ASSESSMENT ACCURACY</a:t>
            </a:r>
          </a:p>
        </p:txBody>
      </p:sp>
      <p:sp>
        <p:nvSpPr>
          <p:cNvPr id="41990" name="Text Box 4"/>
          <p:cNvSpPr txBox="1">
            <a:spLocks noChangeArrowheads="1"/>
          </p:cNvSpPr>
          <p:nvPr/>
        </p:nvSpPr>
        <p:spPr bwMode="auto">
          <a:xfrm>
            <a:off x="3429000" y="1600201"/>
            <a:ext cx="7848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spcBef>
                <a:spcPct val="50000"/>
              </a:spcBef>
              <a:buFontTx/>
              <a:buChar char="•"/>
            </a:pPr>
            <a:r>
              <a:rPr lang="en-US" altLang="en-US" dirty="0">
                <a:latin typeface="Arial" charset="0"/>
              </a:rPr>
              <a:t>  </a:t>
            </a:r>
            <a:r>
              <a:rPr lang="en-US" altLang="en-US" dirty="0">
                <a:latin typeface="+mj-lt"/>
              </a:rPr>
              <a:t>Aggregate sales from 67 counties</a:t>
            </a:r>
          </a:p>
          <a:p>
            <a:pPr eaLnBrk="1" hangingPunct="1">
              <a:lnSpc>
                <a:spcPct val="150000"/>
              </a:lnSpc>
              <a:spcBef>
                <a:spcPct val="50000"/>
              </a:spcBef>
              <a:buFontTx/>
              <a:buChar char="•"/>
            </a:pPr>
            <a:r>
              <a:rPr lang="en-US" altLang="en-US" dirty="0">
                <a:latin typeface="+mj-lt"/>
              </a:rPr>
              <a:t>  Arm’s length sales </a:t>
            </a:r>
          </a:p>
          <a:p>
            <a:pPr eaLnBrk="1" hangingPunct="1">
              <a:lnSpc>
                <a:spcPct val="150000"/>
              </a:lnSpc>
              <a:spcBef>
                <a:spcPct val="50000"/>
              </a:spcBef>
              <a:buFontTx/>
              <a:buChar char="•"/>
            </a:pPr>
            <a:r>
              <a:rPr lang="en-US" altLang="en-US" dirty="0">
                <a:latin typeface="+mj-lt"/>
              </a:rPr>
              <a:t>  ratio of:</a:t>
            </a:r>
          </a:p>
          <a:p>
            <a:pPr eaLnBrk="1" hangingPunct="1">
              <a:lnSpc>
                <a:spcPct val="150000"/>
              </a:lnSpc>
              <a:spcBef>
                <a:spcPct val="50000"/>
              </a:spcBef>
              <a:buFontTx/>
              <a:buChar char="•"/>
            </a:pPr>
            <a:r>
              <a:rPr lang="en-US" altLang="en-US" dirty="0">
                <a:latin typeface="+mj-lt"/>
              </a:rPr>
              <a:t>  Aggregate </a:t>
            </a:r>
            <a:r>
              <a:rPr lang="en-US" altLang="en-US" b="1" dirty="0">
                <a:latin typeface="+mj-lt"/>
              </a:rPr>
              <a:t>sale prices </a:t>
            </a:r>
            <a:r>
              <a:rPr lang="en-US" altLang="en-US" dirty="0">
                <a:latin typeface="+mj-lt"/>
              </a:rPr>
              <a:t>countywide</a:t>
            </a:r>
          </a:p>
          <a:p>
            <a:pPr eaLnBrk="1" hangingPunct="1">
              <a:lnSpc>
                <a:spcPct val="150000"/>
              </a:lnSpc>
              <a:spcBef>
                <a:spcPct val="50000"/>
              </a:spcBef>
              <a:buFontTx/>
              <a:buChar char="•"/>
            </a:pPr>
            <a:r>
              <a:rPr lang="en-US" altLang="en-US" dirty="0">
                <a:latin typeface="+mj-lt"/>
              </a:rPr>
              <a:t>  Aggregate </a:t>
            </a:r>
            <a:r>
              <a:rPr lang="en-US" altLang="en-US" b="1" dirty="0">
                <a:latin typeface="+mj-lt"/>
              </a:rPr>
              <a:t>assessments</a:t>
            </a:r>
            <a:r>
              <a:rPr lang="en-US" altLang="en-US" dirty="0">
                <a:latin typeface="+mj-lt"/>
              </a:rPr>
              <a:t> countywide</a:t>
            </a:r>
          </a:p>
          <a:p>
            <a:pPr eaLnBrk="1" hangingPunct="1">
              <a:lnSpc>
                <a:spcPct val="150000"/>
              </a:lnSpc>
              <a:spcBef>
                <a:spcPct val="50000"/>
              </a:spcBef>
              <a:buFontTx/>
              <a:buChar char="•"/>
            </a:pPr>
            <a:r>
              <a:rPr lang="en-US" altLang="en-US" dirty="0">
                <a:latin typeface="+mj-lt"/>
              </a:rPr>
              <a:t>  Issues common level ratio annually July 1</a:t>
            </a:r>
          </a:p>
          <a:p>
            <a:pPr eaLnBrk="1" hangingPunct="1">
              <a:spcBef>
                <a:spcPct val="50000"/>
              </a:spcBef>
              <a:buFontTx/>
              <a:buChar char="•"/>
            </a:pPr>
            <a:endParaRPr lang="en-US" altLang="en-US" dirty="0">
              <a:latin typeface="Arial" charset="0"/>
            </a:endParaRPr>
          </a:p>
        </p:txBody>
      </p:sp>
    </p:spTree>
    <p:extLst>
      <p:ext uri="{BB962C8B-B14F-4D97-AF65-F5344CB8AC3E}">
        <p14:creationId xmlns:p14="http://schemas.microsoft.com/office/powerpoint/2010/main" val="275286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B9B345-BC9D-4E50-83B4-88C7A02493B3}"/>
              </a:ext>
            </a:extLst>
          </p:cNvPr>
          <p:cNvSpPr>
            <a:spLocks noGrp="1"/>
          </p:cNvSpPr>
          <p:nvPr>
            <p:ph type="ftr" sz="quarter" idx="11"/>
          </p:nvPr>
        </p:nvSpPr>
        <p:spPr/>
        <p:txBody>
          <a:bodyPr/>
          <a:lstStyle/>
          <a:p>
            <a:pPr>
              <a:defRPr/>
            </a:pPr>
            <a:r>
              <a:rPr lang="en-US" dirty="0"/>
              <a:t>MJS 2022</a:t>
            </a:r>
          </a:p>
        </p:txBody>
      </p:sp>
      <p:sp>
        <p:nvSpPr>
          <p:cNvPr id="3" name="Slide Number Placeholder 2">
            <a:extLst>
              <a:ext uri="{FF2B5EF4-FFF2-40B4-BE49-F238E27FC236}">
                <a16:creationId xmlns:a16="http://schemas.microsoft.com/office/drawing/2014/main" id="{A596D5BD-CF32-4BAB-903C-28FE78E8A261}"/>
              </a:ext>
            </a:extLst>
          </p:cNvPr>
          <p:cNvSpPr>
            <a:spLocks noGrp="1"/>
          </p:cNvSpPr>
          <p:nvPr>
            <p:ph type="sldNum" sz="quarter" idx="12"/>
          </p:nvPr>
        </p:nvSpPr>
        <p:spPr/>
        <p:txBody>
          <a:bodyPr/>
          <a:lstStyle/>
          <a:p>
            <a:pPr>
              <a:defRPr/>
            </a:pPr>
            <a:fld id="{7766FA7E-0FC5-431F-9C12-7A1D86C5AE43}" type="slidenum">
              <a:rPr lang="en-US" smtClean="0"/>
              <a:pPr>
                <a:defRPr/>
              </a:pPr>
              <a:t>19</a:t>
            </a:fld>
            <a:endParaRPr lang="en-US" dirty="0"/>
          </a:p>
        </p:txBody>
      </p:sp>
      <p:sp>
        <p:nvSpPr>
          <p:cNvPr id="5" name="TextBox 4">
            <a:extLst>
              <a:ext uri="{FF2B5EF4-FFF2-40B4-BE49-F238E27FC236}">
                <a16:creationId xmlns:a16="http://schemas.microsoft.com/office/drawing/2014/main" id="{80740727-0E24-494F-9D8D-739898D4CD44}"/>
              </a:ext>
            </a:extLst>
          </p:cNvPr>
          <p:cNvSpPr txBox="1"/>
          <p:nvPr/>
        </p:nvSpPr>
        <p:spPr>
          <a:xfrm>
            <a:off x="2590800" y="609601"/>
            <a:ext cx="7383868" cy="4401205"/>
          </a:xfrm>
          <a:prstGeom prst="rect">
            <a:avLst/>
          </a:prstGeom>
          <a:noFill/>
        </p:spPr>
        <p:txBody>
          <a:bodyPr wrap="square" rtlCol="0">
            <a:spAutoFit/>
          </a:bodyPr>
          <a:lstStyle/>
          <a:p>
            <a:r>
              <a:rPr lang="en-US" sz="3200" b="1" dirty="0"/>
              <a:t>            JUST THE FACTS</a:t>
            </a:r>
          </a:p>
          <a:p>
            <a:endParaRPr lang="en-US" sz="3200" b="1" dirty="0"/>
          </a:p>
          <a:p>
            <a:endParaRPr lang="en-US" sz="3200" b="1" dirty="0"/>
          </a:p>
          <a:p>
            <a:r>
              <a:rPr lang="en-US" sz="3200" b="1" dirty="0"/>
              <a:t>2012 Reassessment         92% of MV</a:t>
            </a:r>
          </a:p>
          <a:p>
            <a:endParaRPr lang="en-US" sz="3200" b="1" dirty="0"/>
          </a:p>
          <a:p>
            <a:endParaRPr lang="en-US" sz="3200" b="1" dirty="0"/>
          </a:p>
          <a:p>
            <a:r>
              <a:rPr lang="en-US" sz="3200" b="1" dirty="0"/>
              <a:t>2022 Appeals CLR          81.1% of MV</a:t>
            </a:r>
          </a:p>
          <a:p>
            <a:r>
              <a:rPr lang="en-US" sz="3200" b="1" dirty="0"/>
              <a:t>                                            </a:t>
            </a:r>
            <a:r>
              <a:rPr lang="en-US" sz="2400" b="1" dirty="0"/>
              <a:t>2020 Sales Price</a:t>
            </a:r>
            <a:endParaRPr lang="en-US" sz="3200" b="1" dirty="0"/>
          </a:p>
        </p:txBody>
      </p:sp>
      <p:sp>
        <p:nvSpPr>
          <p:cNvPr id="6" name="TextBox 5">
            <a:extLst>
              <a:ext uri="{FF2B5EF4-FFF2-40B4-BE49-F238E27FC236}">
                <a16:creationId xmlns:a16="http://schemas.microsoft.com/office/drawing/2014/main" id="{D76C88D9-CEED-473D-B6FB-EE22909E6039}"/>
              </a:ext>
            </a:extLst>
          </p:cNvPr>
          <p:cNvSpPr txBox="1"/>
          <p:nvPr/>
        </p:nvSpPr>
        <p:spPr>
          <a:xfrm>
            <a:off x="3048001" y="5029201"/>
            <a:ext cx="6934653" cy="584775"/>
          </a:xfrm>
          <a:prstGeom prst="rect">
            <a:avLst/>
          </a:prstGeom>
          <a:noFill/>
        </p:spPr>
        <p:txBody>
          <a:bodyPr wrap="square" rtlCol="0">
            <a:spAutoFit/>
          </a:bodyPr>
          <a:lstStyle/>
          <a:p>
            <a:r>
              <a:rPr lang="en-US" sz="2800" dirty="0"/>
              <a:t>    </a:t>
            </a:r>
            <a:r>
              <a:rPr lang="en-US" sz="3200" dirty="0"/>
              <a:t>Appeals is a two-Step Process </a:t>
            </a:r>
          </a:p>
        </p:txBody>
      </p:sp>
    </p:spTree>
    <p:extLst>
      <p:ext uri="{BB962C8B-B14F-4D97-AF65-F5344CB8AC3E}">
        <p14:creationId xmlns:p14="http://schemas.microsoft.com/office/powerpoint/2010/main" val="144326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24671"/>
            <a:ext cx="6248400" cy="1849437"/>
          </a:xfrm>
        </p:spPr>
        <p:txBody>
          <a:bodyPr rtlCol="0">
            <a:normAutofit fontScale="90000"/>
          </a:bodyPr>
          <a:lstStyle/>
          <a:p>
            <a:r>
              <a:rPr lang="en-US" sz="4000" dirty="0"/>
              <a:t>IS THE COMMON LEVEL RATIO APPLIED FAIRLY IN ALLEGHENY COUNTY?</a:t>
            </a:r>
          </a:p>
        </p:txBody>
      </p:sp>
      <p:sp>
        <p:nvSpPr>
          <p:cNvPr id="5" name="Footer Placeholder 4"/>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BFC5026F-6614-4C2C-8559-40C402EA728A}"/>
              </a:ext>
            </a:extLst>
          </p:cNvPr>
          <p:cNvSpPr>
            <a:spLocks noGrp="1"/>
          </p:cNvSpPr>
          <p:nvPr>
            <p:ph type="sldNum" sz="quarter" idx="12"/>
          </p:nvPr>
        </p:nvSpPr>
        <p:spPr>
          <a:xfrm>
            <a:off x="7981950" y="6356352"/>
            <a:ext cx="2057400" cy="365125"/>
          </a:xfrm>
        </p:spPr>
        <p:txBody>
          <a:bodyPr/>
          <a:lstStyle/>
          <a:p>
            <a:fld id="{AE494544-A9C3-45AD-B978-646ACB8F4722}" type="slidenum">
              <a:rPr lang="en-US" smtClean="0"/>
              <a:pPr/>
              <a:t>2</a:t>
            </a:fld>
            <a:endParaRPr lang="en-US" dirty="0"/>
          </a:p>
        </p:txBody>
      </p:sp>
      <p:pic>
        <p:nvPicPr>
          <p:cNvPr id="10244" name="Picture 3" descr="pittsburgh_2-1024.jpg"/>
          <p:cNvPicPr>
            <a:picLocks noChangeAspect="1"/>
          </p:cNvPicPr>
          <p:nvPr/>
        </p:nvPicPr>
        <p:blipFill>
          <a:blip r:embed="rId3" cstate="print"/>
          <a:srcRect b="8000"/>
          <a:stretch>
            <a:fillRect/>
          </a:stretch>
        </p:blipFill>
        <p:spPr bwMode="auto">
          <a:xfrm>
            <a:off x="2971800" y="2644828"/>
            <a:ext cx="5486400" cy="378494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628651" y="457200"/>
            <a:ext cx="7848598" cy="1261884"/>
          </a:xfrm>
          <a:prstGeom prst="rect">
            <a:avLst/>
          </a:prstGeom>
          <a:noFill/>
        </p:spPr>
        <p:txBody>
          <a:bodyPr wrap="square" rtlCol="0">
            <a:spAutoFit/>
          </a:bodyPr>
          <a:lstStyle/>
          <a:p>
            <a:r>
              <a:rPr lang="en-US" sz="4000" b="1" dirty="0"/>
              <a:t>             </a:t>
            </a:r>
            <a:r>
              <a:rPr lang="en-US" sz="3600" dirty="0"/>
              <a:t>COMMON LEVEL RATIOS*</a:t>
            </a:r>
          </a:p>
          <a:p>
            <a:r>
              <a:rPr lang="en-US" sz="3600" dirty="0"/>
              <a:t>                               </a:t>
            </a:r>
            <a:r>
              <a:rPr lang="en-US" sz="2800" dirty="0"/>
              <a:t>2012</a:t>
            </a:r>
          </a:p>
        </p:txBody>
      </p:sp>
      <p:sp>
        <p:nvSpPr>
          <p:cNvPr id="6" name="TextBox 5"/>
          <p:cNvSpPr txBox="1"/>
          <p:nvPr/>
        </p:nvSpPr>
        <p:spPr>
          <a:xfrm flipH="1">
            <a:off x="2667001" y="1811448"/>
            <a:ext cx="7206669" cy="4154984"/>
          </a:xfrm>
          <a:prstGeom prst="rect">
            <a:avLst/>
          </a:prstGeom>
          <a:noFill/>
        </p:spPr>
        <p:txBody>
          <a:bodyPr wrap="square" rtlCol="0">
            <a:spAutoFit/>
          </a:bodyPr>
          <a:lstStyle/>
          <a:p>
            <a:r>
              <a:rPr lang="en-US" sz="2400" dirty="0"/>
              <a:t>Allegheny County                               </a:t>
            </a:r>
            <a:r>
              <a:rPr lang="en-US" sz="2400" b="1" dirty="0"/>
              <a:t>100% *</a:t>
            </a:r>
          </a:p>
          <a:p>
            <a:endParaRPr lang="en-US" sz="2400" dirty="0"/>
          </a:p>
          <a:p>
            <a:r>
              <a:rPr lang="en-US" sz="2400" dirty="0"/>
              <a:t>Beaver                                                     31.5%</a:t>
            </a:r>
          </a:p>
          <a:p>
            <a:endParaRPr lang="en-US" sz="2400" dirty="0"/>
          </a:p>
          <a:p>
            <a:r>
              <a:rPr lang="en-US" sz="2400" dirty="0"/>
              <a:t>Butler                                                       13.5%</a:t>
            </a:r>
          </a:p>
          <a:p>
            <a:endParaRPr lang="en-US" sz="2400" dirty="0"/>
          </a:p>
          <a:p>
            <a:r>
              <a:rPr lang="en-US" sz="2400" dirty="0"/>
              <a:t>Washington                                             12.7%</a:t>
            </a:r>
          </a:p>
          <a:p>
            <a:endParaRPr lang="en-US" sz="2400" dirty="0"/>
          </a:p>
          <a:p>
            <a:r>
              <a:rPr lang="en-US" sz="2400" dirty="0"/>
              <a:t>Westmoreland                                       21.4%</a:t>
            </a:r>
          </a:p>
          <a:p>
            <a:endParaRPr lang="en-US" sz="2400" dirty="0"/>
          </a:p>
          <a:p>
            <a:r>
              <a:rPr lang="en-US" sz="2400" dirty="0"/>
              <a:t>*Ted/Tax Equalization Division</a:t>
            </a:r>
          </a:p>
        </p:txBody>
      </p:sp>
      <p:sp>
        <p:nvSpPr>
          <p:cNvPr id="5" name="Footer Placeholder 4"/>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2" name="Slide Number Placeholder 1">
            <a:extLst>
              <a:ext uri="{FF2B5EF4-FFF2-40B4-BE49-F238E27FC236}">
                <a16:creationId xmlns:a16="http://schemas.microsoft.com/office/drawing/2014/main" id="{923F45F5-B04E-48F6-8AE8-295B53581ACC}"/>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20</a:t>
            </a:fld>
            <a:endParaRPr lang="en-US" dirty="0"/>
          </a:p>
        </p:txBody>
      </p:sp>
      <p:sp>
        <p:nvSpPr>
          <p:cNvPr id="4" name="TextBox 3">
            <a:extLst>
              <a:ext uri="{FF2B5EF4-FFF2-40B4-BE49-F238E27FC236}">
                <a16:creationId xmlns:a16="http://schemas.microsoft.com/office/drawing/2014/main" id="{2BC95F2B-DE2A-1469-B99E-0D5EA62C7FE2}"/>
              </a:ext>
            </a:extLst>
          </p:cNvPr>
          <p:cNvSpPr txBox="1"/>
          <p:nvPr/>
        </p:nvSpPr>
        <p:spPr>
          <a:xfrm>
            <a:off x="9407471" y="1811448"/>
            <a:ext cx="1782305" cy="369332"/>
          </a:xfrm>
          <a:prstGeom prst="rect">
            <a:avLst/>
          </a:prstGeom>
          <a:noFill/>
        </p:spPr>
        <p:txBody>
          <a:bodyPr wrap="square" rtlCol="0">
            <a:spAutoFit/>
          </a:bodyPr>
          <a:lstStyle/>
          <a:p>
            <a:r>
              <a:rPr lang="en-US" dirty="0">
                <a:solidFill>
                  <a:srgbClr val="FFFF00"/>
                </a:solidFill>
              </a:rPr>
              <a:t>92% of MV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805871" y="602068"/>
            <a:ext cx="9143999" cy="1138773"/>
          </a:xfrm>
          <a:prstGeom prst="rect">
            <a:avLst/>
          </a:prstGeom>
          <a:noFill/>
        </p:spPr>
        <p:txBody>
          <a:bodyPr wrap="square" rtlCol="0">
            <a:spAutoFit/>
          </a:bodyPr>
          <a:lstStyle/>
          <a:p>
            <a:r>
              <a:rPr lang="en-US" sz="4000" b="1" dirty="0"/>
              <a:t>             </a:t>
            </a:r>
            <a:r>
              <a:rPr lang="en-US" sz="2800" dirty="0"/>
              <a:t>COMMON LEVEL RATIOS*</a:t>
            </a:r>
          </a:p>
          <a:p>
            <a:r>
              <a:rPr lang="en-US" sz="2800" dirty="0"/>
              <a:t>                                2013</a:t>
            </a:r>
          </a:p>
        </p:txBody>
      </p:sp>
      <p:sp>
        <p:nvSpPr>
          <p:cNvPr id="6" name="TextBox 5"/>
          <p:cNvSpPr txBox="1"/>
          <p:nvPr/>
        </p:nvSpPr>
        <p:spPr>
          <a:xfrm flipH="1">
            <a:off x="3352801" y="1971103"/>
            <a:ext cx="7206669" cy="4154984"/>
          </a:xfrm>
          <a:prstGeom prst="rect">
            <a:avLst/>
          </a:prstGeom>
          <a:noFill/>
        </p:spPr>
        <p:txBody>
          <a:bodyPr wrap="square" rtlCol="0">
            <a:spAutoFit/>
          </a:bodyPr>
          <a:lstStyle/>
          <a:p>
            <a:r>
              <a:rPr lang="en-US" sz="2400" dirty="0"/>
              <a:t>Allegheny County                               90.8</a:t>
            </a:r>
          </a:p>
          <a:p>
            <a:endParaRPr lang="en-US" sz="2400" dirty="0"/>
          </a:p>
          <a:p>
            <a:r>
              <a:rPr lang="en-US" sz="2400" dirty="0"/>
              <a:t>Beaver                                                   29.3</a:t>
            </a:r>
          </a:p>
          <a:p>
            <a:endParaRPr lang="en-US" sz="2400" dirty="0"/>
          </a:p>
          <a:p>
            <a:r>
              <a:rPr lang="en-US" sz="2400" dirty="0"/>
              <a:t>Butler                                                    11.4</a:t>
            </a:r>
          </a:p>
          <a:p>
            <a:endParaRPr lang="en-US" sz="2400" dirty="0"/>
          </a:p>
          <a:p>
            <a:r>
              <a:rPr lang="en-US" sz="2400" dirty="0"/>
              <a:t>Washington                                           10.9</a:t>
            </a:r>
          </a:p>
          <a:p>
            <a:endParaRPr lang="en-US" sz="2400" dirty="0"/>
          </a:p>
          <a:p>
            <a:r>
              <a:rPr lang="en-US" sz="2400" dirty="0"/>
              <a:t>Westmoreland                                      19.3</a:t>
            </a:r>
          </a:p>
          <a:p>
            <a:endParaRPr lang="en-US" sz="2400" dirty="0"/>
          </a:p>
          <a:p>
            <a:r>
              <a:rPr lang="en-US" sz="2400" dirty="0"/>
              <a:t>*TED/Tax Equalization Division –June 2014 </a:t>
            </a:r>
          </a:p>
        </p:txBody>
      </p:sp>
      <p:sp>
        <p:nvSpPr>
          <p:cNvPr id="5" name="Footer Placeholder 4"/>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2" name="Slide Number Placeholder 1">
            <a:extLst>
              <a:ext uri="{FF2B5EF4-FFF2-40B4-BE49-F238E27FC236}">
                <a16:creationId xmlns:a16="http://schemas.microsoft.com/office/drawing/2014/main" id="{E201CF41-27CE-40DE-8C03-12910112AAB9}"/>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762000" y="457201"/>
            <a:ext cx="5943598" cy="1138773"/>
          </a:xfrm>
          <a:prstGeom prst="rect">
            <a:avLst/>
          </a:prstGeom>
          <a:noFill/>
        </p:spPr>
        <p:txBody>
          <a:bodyPr wrap="square" rtlCol="0">
            <a:spAutoFit/>
          </a:bodyPr>
          <a:lstStyle/>
          <a:p>
            <a:r>
              <a:rPr lang="en-US" sz="4000" b="1" dirty="0"/>
              <a:t>             </a:t>
            </a:r>
            <a:r>
              <a:rPr lang="en-US" sz="2800" dirty="0"/>
              <a:t>COMMON LEVEL RATIOS*</a:t>
            </a:r>
          </a:p>
          <a:p>
            <a:r>
              <a:rPr lang="en-US" sz="2800" dirty="0"/>
              <a:t>                              2014 </a:t>
            </a:r>
          </a:p>
        </p:txBody>
      </p:sp>
      <p:sp>
        <p:nvSpPr>
          <p:cNvPr id="6" name="TextBox 5"/>
          <p:cNvSpPr txBox="1"/>
          <p:nvPr/>
        </p:nvSpPr>
        <p:spPr>
          <a:xfrm flipH="1">
            <a:off x="3102264" y="1898670"/>
            <a:ext cx="7206669" cy="4154984"/>
          </a:xfrm>
          <a:prstGeom prst="rect">
            <a:avLst/>
          </a:prstGeom>
          <a:noFill/>
        </p:spPr>
        <p:txBody>
          <a:bodyPr wrap="square" rtlCol="0">
            <a:spAutoFit/>
          </a:bodyPr>
          <a:lstStyle/>
          <a:p>
            <a:r>
              <a:rPr lang="en-US" sz="2400" dirty="0"/>
              <a:t>Allegheny County                                    92</a:t>
            </a:r>
          </a:p>
          <a:p>
            <a:endParaRPr lang="en-US" sz="2400" dirty="0"/>
          </a:p>
          <a:p>
            <a:r>
              <a:rPr lang="en-US" sz="2400" dirty="0"/>
              <a:t>Beaver                                                       27.5</a:t>
            </a:r>
          </a:p>
          <a:p>
            <a:endParaRPr lang="en-US" sz="2400" dirty="0"/>
          </a:p>
          <a:p>
            <a:r>
              <a:rPr lang="en-US" sz="2400" dirty="0"/>
              <a:t>Butler                                                        10.6</a:t>
            </a:r>
          </a:p>
          <a:p>
            <a:endParaRPr lang="en-US" sz="2400" dirty="0"/>
          </a:p>
          <a:p>
            <a:r>
              <a:rPr lang="en-US" sz="2400" dirty="0"/>
              <a:t>Washington                                              10.5</a:t>
            </a:r>
          </a:p>
          <a:p>
            <a:endParaRPr lang="en-US" sz="2400" dirty="0"/>
          </a:p>
          <a:p>
            <a:r>
              <a:rPr lang="en-US" sz="2400" dirty="0"/>
              <a:t>Westmoreland                                         19.8</a:t>
            </a:r>
          </a:p>
          <a:p>
            <a:endParaRPr lang="en-US" sz="2400" dirty="0"/>
          </a:p>
          <a:p>
            <a:r>
              <a:rPr lang="en-US" sz="2400" dirty="0"/>
              <a:t>*TED/Tax Equalization Division –July, 2015</a:t>
            </a:r>
          </a:p>
        </p:txBody>
      </p:sp>
      <p:sp>
        <p:nvSpPr>
          <p:cNvPr id="5" name="Footer Placeholder 4"/>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2" name="Slide Number Placeholder 1">
            <a:extLst>
              <a:ext uri="{FF2B5EF4-FFF2-40B4-BE49-F238E27FC236}">
                <a16:creationId xmlns:a16="http://schemas.microsoft.com/office/drawing/2014/main" id="{F9833A8C-82B2-4132-911D-DEA2F1BFDBC3}"/>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22</a:t>
            </a:fld>
            <a:endParaRPr lang="en-US" dirty="0"/>
          </a:p>
        </p:txBody>
      </p:sp>
    </p:spTree>
    <p:extLst>
      <p:ext uri="{BB962C8B-B14F-4D97-AF65-F5344CB8AC3E}">
        <p14:creationId xmlns:p14="http://schemas.microsoft.com/office/powerpoint/2010/main" val="3064573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E11F9A51-7EB6-4CD5-9B25-727D336B98EA}"/>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23</a:t>
            </a:fld>
            <a:endParaRPr lang="en-US" dirty="0"/>
          </a:p>
        </p:txBody>
      </p:sp>
      <p:sp>
        <p:nvSpPr>
          <p:cNvPr id="3" name="TextBox 2"/>
          <p:cNvSpPr txBox="1"/>
          <p:nvPr/>
        </p:nvSpPr>
        <p:spPr>
          <a:xfrm>
            <a:off x="2438401" y="304801"/>
            <a:ext cx="6591741" cy="5816977"/>
          </a:xfrm>
          <a:prstGeom prst="rect">
            <a:avLst/>
          </a:prstGeom>
          <a:noFill/>
        </p:spPr>
        <p:txBody>
          <a:bodyPr wrap="none" rtlCol="0">
            <a:spAutoFit/>
          </a:bodyPr>
          <a:lstStyle/>
          <a:p>
            <a:r>
              <a:rPr lang="en-US" sz="2800" dirty="0"/>
              <a:t>COMMON LEVEL RATIO </a:t>
            </a:r>
          </a:p>
          <a:p>
            <a:r>
              <a:rPr lang="en-US" sz="2800" dirty="0"/>
              <a:t>                               2015 </a:t>
            </a:r>
          </a:p>
          <a:p>
            <a:endParaRPr lang="en-US" sz="2800" b="1" dirty="0"/>
          </a:p>
          <a:p>
            <a:pPr lvl="2"/>
            <a:r>
              <a:rPr lang="en-US" sz="2400" dirty="0"/>
              <a:t>Allegheny County                                87.1%</a:t>
            </a:r>
          </a:p>
          <a:p>
            <a:pPr lvl="2"/>
            <a:endParaRPr lang="en-US" sz="2400" dirty="0"/>
          </a:p>
          <a:p>
            <a:pPr lvl="2"/>
            <a:r>
              <a:rPr lang="en-US" sz="2400" dirty="0"/>
              <a:t>Beaver                                                        27.8%</a:t>
            </a:r>
          </a:p>
          <a:p>
            <a:pPr lvl="2"/>
            <a:endParaRPr lang="en-US" sz="2400" dirty="0"/>
          </a:p>
          <a:p>
            <a:pPr lvl="2"/>
            <a:r>
              <a:rPr lang="en-US" sz="2400" dirty="0"/>
              <a:t>Butler                                                        10.9%</a:t>
            </a:r>
          </a:p>
          <a:p>
            <a:pPr lvl="2"/>
            <a:endParaRPr lang="en-US" sz="2400" dirty="0"/>
          </a:p>
          <a:p>
            <a:pPr lvl="2"/>
            <a:r>
              <a:rPr lang="en-US" sz="2400" dirty="0"/>
              <a:t>Washington                                              10.7%</a:t>
            </a:r>
          </a:p>
          <a:p>
            <a:pPr lvl="2"/>
            <a:endParaRPr lang="en-US" sz="2400" dirty="0"/>
          </a:p>
          <a:p>
            <a:pPr lvl="2"/>
            <a:r>
              <a:rPr lang="en-US" sz="2400" dirty="0"/>
              <a:t>Westmoreland                                        17.3%</a:t>
            </a:r>
          </a:p>
          <a:p>
            <a:pPr lvl="2"/>
            <a:endParaRPr lang="en-US" sz="2400" dirty="0"/>
          </a:p>
          <a:p>
            <a:pPr lvl="2"/>
            <a:r>
              <a:rPr lang="en-US" sz="2400" dirty="0"/>
              <a:t>Fayette                                                        72.5%</a:t>
            </a:r>
          </a:p>
          <a:p>
            <a:r>
              <a:rPr lang="en-US" sz="2400" b="1" dirty="0"/>
              <a:t>                          </a:t>
            </a:r>
          </a:p>
        </p:txBody>
      </p:sp>
    </p:spTree>
    <p:extLst>
      <p:ext uri="{BB962C8B-B14F-4D97-AF65-F5344CB8AC3E}">
        <p14:creationId xmlns:p14="http://schemas.microsoft.com/office/powerpoint/2010/main" val="77269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BECD369F-9054-4D9A-830F-56D52BFB855C}"/>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24</a:t>
            </a:fld>
            <a:endParaRPr lang="en-US" dirty="0"/>
          </a:p>
        </p:txBody>
      </p:sp>
      <p:sp>
        <p:nvSpPr>
          <p:cNvPr id="3" name="TextBox 2"/>
          <p:cNvSpPr txBox="1"/>
          <p:nvPr/>
        </p:nvSpPr>
        <p:spPr>
          <a:xfrm>
            <a:off x="2438400" y="304801"/>
            <a:ext cx="6644896" cy="5816977"/>
          </a:xfrm>
          <a:prstGeom prst="rect">
            <a:avLst/>
          </a:prstGeom>
          <a:noFill/>
        </p:spPr>
        <p:txBody>
          <a:bodyPr wrap="none" rtlCol="0">
            <a:spAutoFit/>
          </a:bodyPr>
          <a:lstStyle/>
          <a:p>
            <a:r>
              <a:rPr lang="en-US" sz="2800" dirty="0"/>
              <a:t>COMMON LEVEL RATIO </a:t>
            </a:r>
          </a:p>
          <a:p>
            <a:r>
              <a:rPr lang="en-US" sz="2800" dirty="0"/>
              <a:t>                             2016</a:t>
            </a:r>
          </a:p>
          <a:p>
            <a:endParaRPr lang="en-US" sz="2800" b="1" dirty="0"/>
          </a:p>
          <a:p>
            <a:pPr lvl="2"/>
            <a:r>
              <a:rPr lang="en-US" sz="2400" dirty="0"/>
              <a:t>Allegheny County                                87.4%</a:t>
            </a:r>
          </a:p>
          <a:p>
            <a:pPr lvl="2"/>
            <a:endParaRPr lang="en-US" sz="2400" dirty="0"/>
          </a:p>
          <a:p>
            <a:pPr lvl="2"/>
            <a:r>
              <a:rPr lang="en-US" sz="2400" dirty="0"/>
              <a:t>Beaver                                                    26.1%</a:t>
            </a:r>
          </a:p>
          <a:p>
            <a:pPr lvl="2"/>
            <a:endParaRPr lang="en-US" sz="2400" dirty="0"/>
          </a:p>
          <a:p>
            <a:pPr lvl="2"/>
            <a:r>
              <a:rPr lang="en-US" sz="2400" dirty="0"/>
              <a:t>Butler                                                      10.8%</a:t>
            </a:r>
          </a:p>
          <a:p>
            <a:pPr lvl="2"/>
            <a:endParaRPr lang="en-US" sz="2400" dirty="0"/>
          </a:p>
          <a:p>
            <a:pPr lvl="2"/>
            <a:r>
              <a:rPr lang="en-US" sz="2400" dirty="0"/>
              <a:t>Washington                                            10%*r</a:t>
            </a:r>
          </a:p>
          <a:p>
            <a:pPr lvl="2"/>
            <a:endParaRPr lang="en-US" sz="2400" dirty="0"/>
          </a:p>
          <a:p>
            <a:pPr lvl="2"/>
            <a:r>
              <a:rPr lang="en-US" sz="2400" dirty="0"/>
              <a:t>Westmoreland                                      16.2%</a:t>
            </a:r>
          </a:p>
          <a:p>
            <a:pPr lvl="2"/>
            <a:endParaRPr lang="en-US" sz="2400" dirty="0"/>
          </a:p>
          <a:p>
            <a:pPr lvl="2"/>
            <a:r>
              <a:rPr lang="en-US" sz="2400" dirty="0"/>
              <a:t>Fayette                                                    71.6%</a:t>
            </a:r>
          </a:p>
          <a:p>
            <a:r>
              <a:rPr lang="en-US" sz="2400" b="1" dirty="0"/>
              <a:t>                          </a:t>
            </a:r>
          </a:p>
        </p:txBody>
      </p:sp>
    </p:spTree>
    <p:extLst>
      <p:ext uri="{BB962C8B-B14F-4D97-AF65-F5344CB8AC3E}">
        <p14:creationId xmlns:p14="http://schemas.microsoft.com/office/powerpoint/2010/main" val="419179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32EF43FE-C6F9-4E2D-9287-5DB9E700B431}"/>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25</a:t>
            </a:fld>
            <a:endParaRPr lang="en-US" dirty="0"/>
          </a:p>
        </p:txBody>
      </p:sp>
      <p:sp>
        <p:nvSpPr>
          <p:cNvPr id="3" name="TextBox 2"/>
          <p:cNvSpPr txBox="1"/>
          <p:nvPr/>
        </p:nvSpPr>
        <p:spPr>
          <a:xfrm>
            <a:off x="2438401" y="304801"/>
            <a:ext cx="6332631" cy="5816977"/>
          </a:xfrm>
          <a:prstGeom prst="rect">
            <a:avLst/>
          </a:prstGeom>
          <a:noFill/>
        </p:spPr>
        <p:txBody>
          <a:bodyPr wrap="none" rtlCol="0">
            <a:spAutoFit/>
          </a:bodyPr>
          <a:lstStyle/>
          <a:p>
            <a:r>
              <a:rPr lang="en-US" sz="2800" dirty="0"/>
              <a:t>COMMON LEVEL RATIO </a:t>
            </a:r>
          </a:p>
          <a:p>
            <a:r>
              <a:rPr lang="en-US" sz="2800" dirty="0"/>
              <a:t>              2017</a:t>
            </a:r>
          </a:p>
          <a:p>
            <a:endParaRPr lang="en-US" sz="2800" b="1" dirty="0"/>
          </a:p>
          <a:p>
            <a:pPr lvl="2"/>
            <a:r>
              <a:rPr lang="en-US" sz="2400" dirty="0"/>
              <a:t>Allegheny County                                87.5%</a:t>
            </a:r>
          </a:p>
          <a:p>
            <a:pPr lvl="2"/>
            <a:endParaRPr lang="en-US" sz="2400" dirty="0"/>
          </a:p>
          <a:p>
            <a:pPr lvl="2"/>
            <a:r>
              <a:rPr lang="en-US" sz="2400" dirty="0"/>
              <a:t>Beaver                                                   25.1%</a:t>
            </a:r>
          </a:p>
          <a:p>
            <a:pPr lvl="2"/>
            <a:endParaRPr lang="en-US" sz="2400" dirty="0"/>
          </a:p>
          <a:p>
            <a:pPr lvl="2"/>
            <a:r>
              <a:rPr lang="en-US" sz="2400" dirty="0"/>
              <a:t>Butler                                                     10.6%</a:t>
            </a:r>
          </a:p>
          <a:p>
            <a:pPr lvl="2"/>
            <a:endParaRPr lang="en-US" sz="2400" dirty="0"/>
          </a:p>
          <a:p>
            <a:pPr lvl="2"/>
            <a:r>
              <a:rPr lang="en-US" sz="2400" dirty="0"/>
              <a:t>Washington                                           95.3%</a:t>
            </a:r>
          </a:p>
          <a:p>
            <a:pPr lvl="2"/>
            <a:endParaRPr lang="en-US" sz="2400" dirty="0"/>
          </a:p>
          <a:p>
            <a:pPr lvl="2"/>
            <a:r>
              <a:rPr lang="en-US" sz="2400" dirty="0"/>
              <a:t>Westmoreland                                      16.3%</a:t>
            </a:r>
          </a:p>
          <a:p>
            <a:pPr lvl="2"/>
            <a:endParaRPr lang="en-US" sz="2400" dirty="0"/>
          </a:p>
          <a:p>
            <a:pPr lvl="2"/>
            <a:r>
              <a:rPr lang="en-US" sz="2400" dirty="0"/>
              <a:t>Fayette                                                    71.3%</a:t>
            </a:r>
          </a:p>
          <a:p>
            <a:pPr lvl="2"/>
            <a:r>
              <a:rPr lang="en-US" sz="2400" b="1" dirty="0"/>
              <a:t>                          </a:t>
            </a:r>
          </a:p>
        </p:txBody>
      </p:sp>
    </p:spTree>
    <p:extLst>
      <p:ext uri="{BB962C8B-B14F-4D97-AF65-F5344CB8AC3E}">
        <p14:creationId xmlns:p14="http://schemas.microsoft.com/office/powerpoint/2010/main" val="96113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E37F66A5-3395-4DE1-AFAC-702CFF8D4213}"/>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26</a:t>
            </a:fld>
            <a:endParaRPr lang="en-US" dirty="0"/>
          </a:p>
        </p:txBody>
      </p:sp>
      <p:sp>
        <p:nvSpPr>
          <p:cNvPr id="3" name="TextBox 2"/>
          <p:cNvSpPr txBox="1"/>
          <p:nvPr/>
        </p:nvSpPr>
        <p:spPr>
          <a:xfrm>
            <a:off x="2438401" y="304801"/>
            <a:ext cx="6575967" cy="5816977"/>
          </a:xfrm>
          <a:prstGeom prst="rect">
            <a:avLst/>
          </a:prstGeom>
          <a:noFill/>
        </p:spPr>
        <p:txBody>
          <a:bodyPr wrap="none" rtlCol="0">
            <a:spAutoFit/>
          </a:bodyPr>
          <a:lstStyle/>
          <a:p>
            <a:r>
              <a:rPr lang="en-US" sz="2800" dirty="0"/>
              <a:t>COMMON LEVEL RATIO </a:t>
            </a:r>
          </a:p>
          <a:p>
            <a:r>
              <a:rPr lang="en-US" sz="2800" dirty="0"/>
              <a:t>                2018</a:t>
            </a:r>
          </a:p>
          <a:p>
            <a:endParaRPr lang="en-US" sz="2800" b="1" dirty="0"/>
          </a:p>
          <a:p>
            <a:pPr lvl="2"/>
            <a:r>
              <a:rPr lang="en-US" sz="2400" dirty="0"/>
              <a:t>Allegheny County                                </a:t>
            </a:r>
            <a:r>
              <a:rPr lang="en-US" sz="2400" b="1" dirty="0"/>
              <a:t>86.2%</a:t>
            </a:r>
          </a:p>
          <a:p>
            <a:pPr lvl="2"/>
            <a:endParaRPr lang="en-US" sz="2400" dirty="0"/>
          </a:p>
          <a:p>
            <a:pPr lvl="2"/>
            <a:r>
              <a:rPr lang="en-US" sz="2400" dirty="0"/>
              <a:t>Beaver                                                    21.8%</a:t>
            </a:r>
          </a:p>
          <a:p>
            <a:pPr lvl="2"/>
            <a:endParaRPr lang="en-US" sz="2400" dirty="0"/>
          </a:p>
          <a:p>
            <a:pPr lvl="2"/>
            <a:r>
              <a:rPr lang="en-US" sz="2400" dirty="0"/>
              <a:t>Butler                                                      9.3%</a:t>
            </a:r>
          </a:p>
          <a:p>
            <a:pPr lvl="2"/>
            <a:endParaRPr lang="en-US" sz="2400" dirty="0"/>
          </a:p>
          <a:p>
            <a:pPr lvl="2"/>
            <a:r>
              <a:rPr lang="en-US" sz="2400" dirty="0"/>
              <a:t>Washington                                            90.1%</a:t>
            </a:r>
          </a:p>
          <a:p>
            <a:pPr lvl="2"/>
            <a:endParaRPr lang="en-US" sz="2400" dirty="0"/>
          </a:p>
          <a:p>
            <a:pPr lvl="2"/>
            <a:r>
              <a:rPr lang="en-US" sz="2400" dirty="0"/>
              <a:t>Westmoreland                                      14.4%</a:t>
            </a:r>
          </a:p>
          <a:p>
            <a:pPr lvl="2"/>
            <a:endParaRPr lang="en-US" sz="2400" dirty="0"/>
          </a:p>
          <a:p>
            <a:pPr lvl="2"/>
            <a:r>
              <a:rPr lang="en-US" sz="2400" dirty="0"/>
              <a:t>Fayette                                                    71.5%</a:t>
            </a:r>
          </a:p>
          <a:p>
            <a:r>
              <a:rPr lang="en-US" sz="2400" b="1" dirty="0"/>
              <a:t>                          </a:t>
            </a:r>
          </a:p>
        </p:txBody>
      </p:sp>
    </p:spTree>
    <p:extLst>
      <p:ext uri="{BB962C8B-B14F-4D97-AF65-F5344CB8AC3E}">
        <p14:creationId xmlns:p14="http://schemas.microsoft.com/office/powerpoint/2010/main" val="1426857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237F9427-E90D-4229-AA08-DBBD6E2BF312}"/>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27</a:t>
            </a:fld>
            <a:endParaRPr lang="en-US" dirty="0"/>
          </a:p>
        </p:txBody>
      </p:sp>
      <p:sp>
        <p:nvSpPr>
          <p:cNvPr id="3" name="TextBox 2"/>
          <p:cNvSpPr txBox="1"/>
          <p:nvPr/>
        </p:nvSpPr>
        <p:spPr>
          <a:xfrm>
            <a:off x="2842482" y="381001"/>
            <a:ext cx="6580199" cy="5816977"/>
          </a:xfrm>
          <a:prstGeom prst="rect">
            <a:avLst/>
          </a:prstGeom>
          <a:noFill/>
        </p:spPr>
        <p:txBody>
          <a:bodyPr wrap="none" rtlCol="0">
            <a:spAutoFit/>
          </a:bodyPr>
          <a:lstStyle/>
          <a:p>
            <a:r>
              <a:rPr lang="en-US" sz="2800" dirty="0"/>
              <a:t>COMMON LEVEL RATIO </a:t>
            </a:r>
          </a:p>
          <a:p>
            <a:r>
              <a:rPr lang="en-US" sz="2800" dirty="0"/>
              <a:t>            2019*</a:t>
            </a:r>
          </a:p>
          <a:p>
            <a:endParaRPr lang="en-US" sz="2800" b="1" dirty="0"/>
          </a:p>
          <a:p>
            <a:pPr lvl="2"/>
            <a:r>
              <a:rPr lang="en-US" sz="2400" b="1" dirty="0"/>
              <a:t>Allegheny County (*2021 Appeals)    87.5%</a:t>
            </a:r>
          </a:p>
          <a:p>
            <a:pPr lvl="2"/>
            <a:endParaRPr lang="en-US" sz="2400" dirty="0"/>
          </a:p>
          <a:p>
            <a:pPr lvl="2"/>
            <a:r>
              <a:rPr lang="en-US" sz="2400" dirty="0"/>
              <a:t>Beaver                                                  18.1%</a:t>
            </a:r>
          </a:p>
          <a:p>
            <a:pPr lvl="2"/>
            <a:endParaRPr lang="en-US" sz="2400" dirty="0"/>
          </a:p>
          <a:p>
            <a:pPr lvl="2"/>
            <a:r>
              <a:rPr lang="en-US" sz="2400" dirty="0"/>
              <a:t>Butler                                                     8.6%</a:t>
            </a:r>
          </a:p>
          <a:p>
            <a:pPr lvl="2"/>
            <a:endParaRPr lang="en-US" sz="2400" dirty="0"/>
          </a:p>
          <a:p>
            <a:pPr lvl="2"/>
            <a:r>
              <a:rPr lang="en-US" sz="2400" dirty="0"/>
              <a:t>Washington                                         85.4%</a:t>
            </a:r>
          </a:p>
          <a:p>
            <a:pPr lvl="2"/>
            <a:endParaRPr lang="en-US" sz="2400" dirty="0"/>
          </a:p>
          <a:p>
            <a:pPr lvl="2"/>
            <a:r>
              <a:rPr lang="en-US" sz="2400" dirty="0"/>
              <a:t>Westmoreland                                     13.1%</a:t>
            </a:r>
          </a:p>
          <a:p>
            <a:pPr lvl="2"/>
            <a:endParaRPr lang="en-US" sz="2400" dirty="0"/>
          </a:p>
          <a:p>
            <a:pPr lvl="2"/>
            <a:r>
              <a:rPr lang="en-US" sz="2400" dirty="0"/>
              <a:t>Fayette                                                   58.8%</a:t>
            </a:r>
          </a:p>
          <a:p>
            <a:r>
              <a:rPr lang="en-US" sz="2400" b="1" dirty="0"/>
              <a:t>                          </a:t>
            </a:r>
          </a:p>
        </p:txBody>
      </p:sp>
    </p:spTree>
    <p:extLst>
      <p:ext uri="{BB962C8B-B14F-4D97-AF65-F5344CB8AC3E}">
        <p14:creationId xmlns:p14="http://schemas.microsoft.com/office/powerpoint/2010/main" val="166176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48250" y="6359311"/>
            <a:ext cx="4206240" cy="304801"/>
          </a:xfrm>
        </p:spPr>
        <p:txBody>
          <a:bodyPr vert="horz" lIns="91440" tIns="45720" rIns="91440" bIns="45720" rtlCol="0" anchor="b">
            <a:normAutofit/>
          </a:bodyPr>
          <a:lstStyle/>
          <a:p>
            <a:pPr defTabSz="914400">
              <a:spcAft>
                <a:spcPts val="600"/>
              </a:spcAft>
            </a:pPr>
            <a:r>
              <a:rPr lang="en-US" b="0" i="0" kern="1200">
                <a:solidFill>
                  <a:schemeClr val="accent1"/>
                </a:solidFill>
                <a:latin typeface="+mn-lt"/>
                <a:ea typeface="+mn-ea"/>
                <a:cs typeface="+mn-cs"/>
              </a:rPr>
              <a:t>Mike Suley 2022</a:t>
            </a:r>
            <a:endParaRPr lang="en-US" b="0" i="0" kern="1200" dirty="0">
              <a:solidFill>
                <a:schemeClr val="accent1"/>
              </a:solidFill>
              <a:latin typeface="+mn-lt"/>
              <a:ea typeface="+mn-ea"/>
              <a:cs typeface="+mn-cs"/>
            </a:endParaRPr>
          </a:p>
        </p:txBody>
      </p:sp>
      <p:sp>
        <p:nvSpPr>
          <p:cNvPr id="4" name="Slide Number Placeholder 3">
            <a:extLst>
              <a:ext uri="{FF2B5EF4-FFF2-40B4-BE49-F238E27FC236}">
                <a16:creationId xmlns:a16="http://schemas.microsoft.com/office/drawing/2014/main" id="{237F9427-E90D-4229-AA08-DBBD6E2BF312}"/>
              </a:ext>
            </a:extLst>
          </p:cNvPr>
          <p:cNvSpPr>
            <a:spLocks noGrp="1"/>
          </p:cNvSpPr>
          <p:nvPr>
            <p:ph type="sldNum" sz="quarter" idx="12"/>
          </p:nvPr>
        </p:nvSpPr>
        <p:spPr/>
        <p:txBody>
          <a:bodyPr vert="horz" lIns="91440" tIns="45720" rIns="91440" bIns="45720" rtlCol="0" anchor="b">
            <a:normAutofit/>
          </a:bodyPr>
          <a:lstStyle/>
          <a:p>
            <a:pPr defTabSz="914400">
              <a:spcAft>
                <a:spcPts val="600"/>
              </a:spcAft>
            </a:pPr>
            <a:fld id="{7766FA7E-0FC5-431F-9C12-7A1D86C5AE43}" type="slidenum">
              <a:rPr lang="en-US">
                <a:solidFill>
                  <a:srgbClr val="FFFFFF"/>
                </a:solidFill>
              </a:rPr>
              <a:pPr defTabSz="914400">
                <a:spcAft>
                  <a:spcPts val="600"/>
                </a:spcAft>
              </a:pPr>
              <a:t>28</a:t>
            </a:fld>
            <a:endParaRPr lang="en-US" dirty="0">
              <a:solidFill>
                <a:srgbClr val="FFFFFF"/>
              </a:solidFill>
            </a:endParaRPr>
          </a:p>
        </p:txBody>
      </p:sp>
      <p:graphicFrame>
        <p:nvGraphicFramePr>
          <p:cNvPr id="6" name="TextBox 2">
            <a:extLst>
              <a:ext uri="{FF2B5EF4-FFF2-40B4-BE49-F238E27FC236}">
                <a16:creationId xmlns:a16="http://schemas.microsoft.com/office/drawing/2014/main" id="{584434CF-976F-4D9C-853E-33C23D6A669F}"/>
              </a:ext>
            </a:extLst>
          </p:cNvPr>
          <p:cNvGraphicFramePr/>
          <p:nvPr>
            <p:extLst>
              <p:ext uri="{D42A27DB-BD31-4B8C-83A1-F6EECF244321}">
                <p14:modId xmlns:p14="http://schemas.microsoft.com/office/powerpoint/2010/main" val="301338539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956120A-A7A3-3CC3-1955-83729AE4533C}"/>
              </a:ext>
            </a:extLst>
          </p:cNvPr>
          <p:cNvSpPr txBox="1"/>
          <p:nvPr/>
        </p:nvSpPr>
        <p:spPr>
          <a:xfrm>
            <a:off x="294468" y="557939"/>
            <a:ext cx="3378630" cy="2554545"/>
          </a:xfrm>
          <a:prstGeom prst="rect">
            <a:avLst/>
          </a:prstGeom>
          <a:noFill/>
        </p:spPr>
        <p:txBody>
          <a:bodyPr wrap="square" rtlCol="0">
            <a:spAutoFit/>
          </a:bodyPr>
          <a:lstStyle/>
          <a:p>
            <a:r>
              <a:rPr lang="en-US" sz="2800" b="1" dirty="0">
                <a:solidFill>
                  <a:schemeClr val="bg1"/>
                </a:solidFill>
              </a:rPr>
              <a:t>September 1, 2022</a:t>
            </a:r>
          </a:p>
          <a:p>
            <a:r>
              <a:rPr lang="en-US" sz="2800" b="1" dirty="0">
                <a:solidFill>
                  <a:schemeClr val="bg1"/>
                </a:solidFill>
              </a:rPr>
              <a:t>Court Order</a:t>
            </a:r>
          </a:p>
          <a:p>
            <a:endParaRPr lang="en-US" sz="2800" b="1" dirty="0">
              <a:solidFill>
                <a:schemeClr val="bg1"/>
              </a:solidFill>
            </a:endParaRPr>
          </a:p>
          <a:p>
            <a:r>
              <a:rPr lang="en-US" sz="2800" b="1" dirty="0">
                <a:solidFill>
                  <a:schemeClr val="bg1"/>
                </a:solidFill>
              </a:rPr>
              <a:t>63.53 Common Level Ratio</a:t>
            </a:r>
          </a:p>
          <a:p>
            <a:endParaRPr lang="en-US" sz="2000" dirty="0">
              <a:solidFill>
                <a:schemeClr val="bg1"/>
              </a:solidFill>
            </a:endParaRPr>
          </a:p>
        </p:txBody>
      </p:sp>
    </p:spTree>
    <p:extLst>
      <p:ext uri="{BB962C8B-B14F-4D97-AF65-F5344CB8AC3E}">
        <p14:creationId xmlns:p14="http://schemas.microsoft.com/office/powerpoint/2010/main" val="243525007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4DA8D3-DC6A-92C7-793E-ED263DD431F1}"/>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F433C809-50F2-7254-8958-D27E590760F6}"/>
              </a:ext>
            </a:extLst>
          </p:cNvPr>
          <p:cNvSpPr>
            <a:spLocks noGrp="1"/>
          </p:cNvSpPr>
          <p:nvPr>
            <p:ph type="sldNum" sz="quarter" idx="12"/>
          </p:nvPr>
        </p:nvSpPr>
        <p:spPr/>
        <p:txBody>
          <a:bodyPr/>
          <a:lstStyle/>
          <a:p>
            <a:fld id="{4E573493-FEE7-4723-AE46-2FB800EC0DBD}" type="slidenum">
              <a:rPr lang="en-US" smtClean="0"/>
              <a:t>29</a:t>
            </a:fld>
            <a:endParaRPr lang="en-US" dirty="0"/>
          </a:p>
        </p:txBody>
      </p:sp>
      <p:sp>
        <p:nvSpPr>
          <p:cNvPr id="4" name="TextBox 3">
            <a:extLst>
              <a:ext uri="{FF2B5EF4-FFF2-40B4-BE49-F238E27FC236}">
                <a16:creationId xmlns:a16="http://schemas.microsoft.com/office/drawing/2014/main" id="{084C828A-964B-E0AF-1449-A4D4DE51FB25}"/>
              </a:ext>
            </a:extLst>
          </p:cNvPr>
          <p:cNvSpPr txBox="1"/>
          <p:nvPr/>
        </p:nvSpPr>
        <p:spPr>
          <a:xfrm>
            <a:off x="1069383" y="387458"/>
            <a:ext cx="9283157" cy="5724644"/>
          </a:xfrm>
          <a:prstGeom prst="rect">
            <a:avLst/>
          </a:prstGeom>
          <a:noFill/>
        </p:spPr>
        <p:txBody>
          <a:bodyPr wrap="square" rtlCol="0">
            <a:spAutoFit/>
          </a:bodyPr>
          <a:lstStyle/>
          <a:p>
            <a:r>
              <a:rPr lang="en-US" sz="3200" b="1" dirty="0"/>
              <a:t>COMMON LEVEL RATIO APPLICATION</a:t>
            </a:r>
          </a:p>
          <a:p>
            <a:endParaRPr lang="en-US" sz="3200" b="1" dirty="0"/>
          </a:p>
          <a:p>
            <a:endParaRPr lang="en-US" sz="3200" b="1" dirty="0"/>
          </a:p>
          <a:p>
            <a:r>
              <a:rPr lang="en-US" sz="5400" b="1" dirty="0"/>
              <a:t>$100,000 SALE PRICE</a:t>
            </a:r>
          </a:p>
          <a:p>
            <a:endParaRPr lang="en-US" sz="5400" b="1" dirty="0"/>
          </a:p>
          <a:p>
            <a:r>
              <a:rPr lang="en-US" sz="5400" b="1" dirty="0"/>
              <a:t>                  X</a:t>
            </a:r>
          </a:p>
          <a:p>
            <a:endParaRPr lang="en-US" sz="5400" b="1" dirty="0"/>
          </a:p>
          <a:p>
            <a:r>
              <a:rPr lang="en-US" sz="5400" b="1" dirty="0"/>
              <a:t>63.53%        =    $63,530 AV*</a:t>
            </a:r>
          </a:p>
        </p:txBody>
      </p:sp>
      <p:sp>
        <p:nvSpPr>
          <p:cNvPr id="5" name="TextBox 4">
            <a:extLst>
              <a:ext uri="{FF2B5EF4-FFF2-40B4-BE49-F238E27FC236}">
                <a16:creationId xmlns:a16="http://schemas.microsoft.com/office/drawing/2014/main" id="{31925055-512B-BF7E-35D8-E8E270A8D3DE}"/>
              </a:ext>
            </a:extLst>
          </p:cNvPr>
          <p:cNvSpPr txBox="1"/>
          <p:nvPr/>
        </p:nvSpPr>
        <p:spPr>
          <a:xfrm>
            <a:off x="3688597" y="6385302"/>
            <a:ext cx="3580108" cy="369332"/>
          </a:xfrm>
          <a:prstGeom prst="rect">
            <a:avLst/>
          </a:prstGeom>
          <a:noFill/>
        </p:spPr>
        <p:txBody>
          <a:bodyPr wrap="square" rtlCol="0">
            <a:spAutoFit/>
          </a:bodyPr>
          <a:lstStyle/>
          <a:p>
            <a:r>
              <a:rPr lang="en-US" dirty="0"/>
              <a:t>* ASSESSED VALUE</a:t>
            </a:r>
          </a:p>
        </p:txBody>
      </p:sp>
    </p:spTree>
    <p:extLst>
      <p:ext uri="{BB962C8B-B14F-4D97-AF65-F5344CB8AC3E}">
        <p14:creationId xmlns:p14="http://schemas.microsoft.com/office/powerpoint/2010/main" val="205724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3100" y="70784"/>
            <a:ext cx="8305800" cy="7417415"/>
          </a:xfrm>
          <a:prstGeom prst="rect">
            <a:avLst/>
          </a:prstGeom>
          <a:noFill/>
        </p:spPr>
        <p:txBody>
          <a:bodyPr wrap="square" rtlCol="0">
            <a:spAutoFit/>
          </a:bodyPr>
          <a:lstStyle/>
          <a:p>
            <a:br>
              <a:rPr lang="en-US" sz="2000" dirty="0"/>
            </a:br>
            <a:endParaRPr lang="en-US" sz="2000" dirty="0"/>
          </a:p>
          <a:p>
            <a:pPr marL="800100" lvl="1" indent="-342900">
              <a:buFont typeface="Arial" panose="020B0604020202020204" pitchFamily="34" charset="0"/>
              <a:buChar char="•"/>
            </a:pPr>
            <a:r>
              <a:rPr lang="en-US" sz="2200" dirty="0"/>
              <a:t>Mike Suley is an Associate Broker/ Realtor with KW Realty. He 	is a state licensed Real Estate Broker and State Certified Assessor [CPE.] CPE not active</a:t>
            </a:r>
          </a:p>
          <a:p>
            <a:endParaRPr lang="en-US" sz="2200" dirty="0"/>
          </a:p>
          <a:p>
            <a:pPr marL="800100" lvl="1" indent="-342900">
              <a:buFont typeface="Arial" panose="020B0604020202020204" pitchFamily="34" charset="0"/>
              <a:buChar char="•"/>
            </a:pPr>
            <a:r>
              <a:rPr lang="en-US" sz="2200" dirty="0"/>
              <a:t>Allegheny County Board of Property Assessment Appeals and Review during the</a:t>
            </a:r>
            <a:r>
              <a:rPr lang="en-US" sz="2200" dirty="0">
                <a:solidFill>
                  <a:srgbClr val="FFFF00"/>
                </a:solidFill>
              </a:rPr>
              <a:t> first </a:t>
            </a:r>
            <a:r>
              <a:rPr lang="en-US" sz="2200" dirty="0"/>
              <a:t>court-ordered countywide reassessment from 1997-2000 </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Manager of the Office of Property Assessments during the </a:t>
            </a:r>
            <a:r>
              <a:rPr lang="en-US" sz="2200" dirty="0">
                <a:solidFill>
                  <a:srgbClr val="FFFF00"/>
                </a:solidFill>
              </a:rPr>
              <a:t>second</a:t>
            </a:r>
            <a:r>
              <a:rPr lang="en-US" sz="2200" dirty="0"/>
              <a:t> court-ordered reassessment of 2012. </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Tax consultant assisting hundreds of taxpayers</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 Assessment Consultant [2005-2006] to the Allegheny County Law Department.</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President of the REALTORS Association of Metropolitan Pittsburgh in 1990.</a:t>
            </a:r>
          </a:p>
          <a:p>
            <a:endParaRPr lang="en-US" sz="2000" dirty="0"/>
          </a:p>
          <a:p>
            <a:endParaRPr lang="en-US" sz="2000" b="1" dirty="0"/>
          </a:p>
        </p:txBody>
      </p:sp>
      <p:sp>
        <p:nvSpPr>
          <p:cNvPr id="5" name="Footer Placeholder 4"/>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2" name="Slide Number Placeholder 1">
            <a:extLst>
              <a:ext uri="{FF2B5EF4-FFF2-40B4-BE49-F238E27FC236}">
                <a16:creationId xmlns:a16="http://schemas.microsoft.com/office/drawing/2014/main" id="{A823EAED-BF5C-48A4-A286-276183684B74}"/>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3</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09F20B-B0E0-4FA2-B450-9E08059F0765}"/>
              </a:ext>
            </a:extLst>
          </p:cNvPr>
          <p:cNvSpPr>
            <a:spLocks noGrp="1"/>
          </p:cNvSpPr>
          <p:nvPr>
            <p:ph type="ftr" sz="quarter" idx="11"/>
          </p:nvPr>
        </p:nvSpPr>
        <p:spPr>
          <a:xfrm>
            <a:off x="4552950" y="6356352"/>
            <a:ext cx="3086100" cy="365125"/>
          </a:xfrm>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E8D3F1A4-6379-41A8-838B-6A681F4D2F9B}"/>
              </a:ext>
            </a:extLst>
          </p:cNvPr>
          <p:cNvSpPr>
            <a:spLocks noGrp="1"/>
          </p:cNvSpPr>
          <p:nvPr>
            <p:ph type="sldNum" sz="quarter" idx="12"/>
          </p:nvPr>
        </p:nvSpPr>
        <p:spPr>
          <a:xfrm>
            <a:off x="7981950" y="6356352"/>
            <a:ext cx="2057400" cy="365125"/>
          </a:xfrm>
        </p:spPr>
        <p:txBody>
          <a:bodyPr/>
          <a:lstStyle/>
          <a:p>
            <a:fld id="{7766FA7E-0FC5-431F-9C12-7A1D86C5AE43}" type="slidenum">
              <a:rPr lang="en-US" smtClean="0"/>
              <a:pPr/>
              <a:t>30</a:t>
            </a:fld>
            <a:endParaRPr lang="en-US" dirty="0"/>
          </a:p>
        </p:txBody>
      </p:sp>
      <p:sp>
        <p:nvSpPr>
          <p:cNvPr id="3" name="TextBox 2">
            <a:extLst>
              <a:ext uri="{FF2B5EF4-FFF2-40B4-BE49-F238E27FC236}">
                <a16:creationId xmlns:a16="http://schemas.microsoft.com/office/drawing/2014/main" id="{1333E3A0-7C76-4E81-89F1-773AB9D9DB96}"/>
              </a:ext>
            </a:extLst>
          </p:cNvPr>
          <p:cNvSpPr txBox="1"/>
          <p:nvPr/>
        </p:nvSpPr>
        <p:spPr>
          <a:xfrm>
            <a:off x="3733800" y="838201"/>
            <a:ext cx="6629400" cy="3108543"/>
          </a:xfrm>
          <a:prstGeom prst="rect">
            <a:avLst/>
          </a:prstGeom>
          <a:noFill/>
        </p:spPr>
        <p:txBody>
          <a:bodyPr wrap="square" rtlCol="0">
            <a:spAutoFit/>
          </a:bodyPr>
          <a:lstStyle/>
          <a:p>
            <a:r>
              <a:rPr lang="en-US" sz="2800" dirty="0"/>
              <a:t>IN AN ASSESSMENT APPEAL IN ALLEGHENY COUNTY A TAXPAYER MAY ELECT TO ARGUE:</a:t>
            </a:r>
          </a:p>
          <a:p>
            <a:endParaRPr lang="en-US" sz="2800" dirty="0"/>
          </a:p>
          <a:p>
            <a:endParaRPr lang="en-US" sz="2800" dirty="0"/>
          </a:p>
          <a:p>
            <a:pPr marL="1371600" lvl="2" indent="-457200">
              <a:buFont typeface="Arial" panose="020B0604020202020204" pitchFamily="34" charset="0"/>
              <a:buChar char="•"/>
            </a:pPr>
            <a:r>
              <a:rPr lang="en-US" sz="2800" dirty="0"/>
              <a:t>Current Market Value</a:t>
            </a:r>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r>
              <a:rPr lang="en-US" sz="2800" dirty="0"/>
              <a:t>Base Year (2012) Value</a:t>
            </a:r>
          </a:p>
        </p:txBody>
      </p:sp>
    </p:spTree>
    <p:extLst>
      <p:ext uri="{BB962C8B-B14F-4D97-AF65-F5344CB8AC3E}">
        <p14:creationId xmlns:p14="http://schemas.microsoft.com/office/powerpoint/2010/main" val="3517660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5B54-5FFE-4860-91A4-189FCEB6F16C}"/>
              </a:ext>
            </a:extLst>
          </p:cNvPr>
          <p:cNvSpPr>
            <a:spLocks noGrp="1"/>
          </p:cNvSpPr>
          <p:nvPr>
            <p:ph type="title"/>
          </p:nvPr>
        </p:nvSpPr>
        <p:spPr>
          <a:xfrm>
            <a:off x="216977" y="464950"/>
            <a:ext cx="11515240" cy="1388298"/>
          </a:xfrm>
        </p:spPr>
        <p:txBody>
          <a:bodyPr>
            <a:normAutofit/>
          </a:bodyPr>
          <a:lstStyle/>
          <a:p>
            <a:r>
              <a:rPr lang="en-US" b="1" dirty="0"/>
              <a:t>        2022 APPEALS ALLEGHENY  COUNTY</a:t>
            </a:r>
          </a:p>
        </p:txBody>
      </p:sp>
      <p:sp>
        <p:nvSpPr>
          <p:cNvPr id="3" name="Content Placeholder 2">
            <a:extLst>
              <a:ext uri="{FF2B5EF4-FFF2-40B4-BE49-F238E27FC236}">
                <a16:creationId xmlns:a16="http://schemas.microsoft.com/office/drawing/2014/main" id="{D819FF1C-E577-4322-98F5-7F394B50057F}"/>
              </a:ext>
            </a:extLst>
          </p:cNvPr>
          <p:cNvSpPr>
            <a:spLocks noGrp="1"/>
          </p:cNvSpPr>
          <p:nvPr>
            <p:ph idx="1"/>
          </p:nvPr>
        </p:nvSpPr>
        <p:spPr/>
        <p:txBody>
          <a:bodyPr>
            <a:normAutofit fontScale="25000" lnSpcReduction="20000"/>
          </a:bodyPr>
          <a:lstStyle/>
          <a:p>
            <a:endParaRPr lang="en-US" sz="2800" b="1" dirty="0"/>
          </a:p>
          <a:p>
            <a:r>
              <a:rPr lang="en-US" sz="16000" b="1" dirty="0">
                <a:solidFill>
                  <a:srgbClr val="FFFF00"/>
                </a:solidFill>
              </a:rPr>
              <a:t>90% OF THE APPEALS ARE SCHOOL DISTRICT/MUNI APPEALS</a:t>
            </a:r>
          </a:p>
          <a:p>
            <a:endParaRPr lang="en-US" sz="16000" b="1" dirty="0">
              <a:solidFill>
                <a:srgbClr val="FFFF00"/>
              </a:solidFill>
            </a:endParaRPr>
          </a:p>
          <a:p>
            <a:endParaRPr lang="en-US" sz="16000" b="1" dirty="0">
              <a:solidFill>
                <a:srgbClr val="FFFF00"/>
              </a:solidFill>
            </a:endParaRPr>
          </a:p>
          <a:p>
            <a:r>
              <a:rPr lang="en-US" sz="16000" dirty="0">
                <a:hlinkClick r:id="rId2"/>
              </a:rPr>
              <a:t>Real Estate | Appeal Status | Allegheny County</a:t>
            </a:r>
            <a:endParaRPr lang="en-US" sz="16000" dirty="0"/>
          </a:p>
          <a:p>
            <a:endParaRPr lang="en-US" sz="9600" b="1" dirty="0"/>
          </a:p>
          <a:p>
            <a:endParaRPr lang="en-US" sz="9600" b="1" dirty="0"/>
          </a:p>
          <a:p>
            <a:r>
              <a:rPr lang="en-US" sz="9600" b="1" dirty="0"/>
              <a:t> </a:t>
            </a:r>
          </a:p>
        </p:txBody>
      </p:sp>
      <p:sp>
        <p:nvSpPr>
          <p:cNvPr id="4" name="Footer Placeholder 3">
            <a:extLst>
              <a:ext uri="{FF2B5EF4-FFF2-40B4-BE49-F238E27FC236}">
                <a16:creationId xmlns:a16="http://schemas.microsoft.com/office/drawing/2014/main" id="{980AC459-540A-40D8-99FA-4FFE2DDB1C1B}"/>
              </a:ext>
            </a:extLst>
          </p:cNvPr>
          <p:cNvSpPr>
            <a:spLocks noGrp="1"/>
          </p:cNvSpPr>
          <p:nvPr>
            <p:ph type="ftr" sz="quarter" idx="11"/>
          </p:nvPr>
        </p:nvSpPr>
        <p:spPr/>
        <p:txBody>
          <a:bodyPr/>
          <a:lstStyle/>
          <a:p>
            <a:pPr>
              <a:defRPr/>
            </a:pPr>
            <a:r>
              <a:rPr lang="en-US" dirty="0"/>
              <a:t>MJS 2022</a:t>
            </a:r>
          </a:p>
        </p:txBody>
      </p:sp>
      <p:sp>
        <p:nvSpPr>
          <p:cNvPr id="5" name="Slide Number Placeholder 4">
            <a:extLst>
              <a:ext uri="{FF2B5EF4-FFF2-40B4-BE49-F238E27FC236}">
                <a16:creationId xmlns:a16="http://schemas.microsoft.com/office/drawing/2014/main" id="{1614C61D-534E-4BBF-8F38-B9CDC9B31677}"/>
              </a:ext>
            </a:extLst>
          </p:cNvPr>
          <p:cNvSpPr>
            <a:spLocks noGrp="1"/>
          </p:cNvSpPr>
          <p:nvPr>
            <p:ph type="sldNum" sz="quarter" idx="12"/>
          </p:nvPr>
        </p:nvSpPr>
        <p:spPr/>
        <p:txBody>
          <a:bodyPr/>
          <a:lstStyle/>
          <a:p>
            <a:pPr>
              <a:defRPr/>
            </a:pPr>
            <a:fld id="{9ECCDDB1-EE36-4BA9-B937-DA84408D8BA5}" type="slidenum">
              <a:rPr lang="en-US" smtClean="0"/>
              <a:pPr>
                <a:defRPr/>
              </a:pPr>
              <a:t>31</a:t>
            </a:fld>
            <a:endParaRPr lang="en-US" dirty="0"/>
          </a:p>
        </p:txBody>
      </p:sp>
    </p:spTree>
    <p:extLst>
      <p:ext uri="{BB962C8B-B14F-4D97-AF65-F5344CB8AC3E}">
        <p14:creationId xmlns:p14="http://schemas.microsoft.com/office/powerpoint/2010/main" val="1487986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0FAB4-BB96-4EF5-A0E3-649C883E575F}"/>
              </a:ext>
            </a:extLst>
          </p:cNvPr>
          <p:cNvSpPr txBox="1"/>
          <p:nvPr/>
        </p:nvSpPr>
        <p:spPr>
          <a:xfrm>
            <a:off x="1417983" y="1431235"/>
            <a:ext cx="9435547" cy="3416320"/>
          </a:xfrm>
          <a:prstGeom prst="rect">
            <a:avLst/>
          </a:prstGeom>
          <a:noFill/>
        </p:spPr>
        <p:txBody>
          <a:bodyPr wrap="square" rtlCol="0">
            <a:spAutoFit/>
          </a:bodyPr>
          <a:lstStyle/>
          <a:p>
            <a:r>
              <a:rPr lang="en-US" sz="3600" b="1" dirty="0"/>
              <a:t>IF THE COMMON LEVEL RATIO IS CALCULATED INCORRECTLY…………</a:t>
            </a:r>
          </a:p>
          <a:p>
            <a:endParaRPr lang="en-US" sz="3600" b="1" dirty="0"/>
          </a:p>
          <a:p>
            <a:r>
              <a:rPr lang="en-US" sz="3600" b="1" dirty="0"/>
              <a:t>THE TAX BILL IS NOT UNIFORM AND THE TAXPAYER WILL PAY A HIGHER OR LOWER </a:t>
            </a:r>
          </a:p>
          <a:p>
            <a:r>
              <a:rPr lang="en-US" sz="3600" b="1" dirty="0"/>
              <a:t>PROPERTY TAX</a:t>
            </a:r>
          </a:p>
        </p:txBody>
      </p:sp>
      <p:sp>
        <p:nvSpPr>
          <p:cNvPr id="3" name="Footer Placeholder 2">
            <a:extLst>
              <a:ext uri="{FF2B5EF4-FFF2-40B4-BE49-F238E27FC236}">
                <a16:creationId xmlns:a16="http://schemas.microsoft.com/office/drawing/2014/main" id="{224BB168-8241-107A-D32A-0A0512BC752B}"/>
              </a:ext>
            </a:extLst>
          </p:cNvPr>
          <p:cNvSpPr>
            <a:spLocks noGrp="1"/>
          </p:cNvSpPr>
          <p:nvPr>
            <p:ph type="ftr" sz="quarter" idx="11"/>
          </p:nvPr>
        </p:nvSpPr>
        <p:spPr/>
        <p:txBody>
          <a:bodyPr/>
          <a:lstStyle/>
          <a:p>
            <a:r>
              <a:rPr lang="en-US"/>
              <a:t>Mike Suley 2022</a:t>
            </a:r>
            <a:endParaRPr lang="en-US" dirty="0"/>
          </a:p>
        </p:txBody>
      </p:sp>
      <p:sp>
        <p:nvSpPr>
          <p:cNvPr id="4" name="Slide Number Placeholder 3">
            <a:extLst>
              <a:ext uri="{FF2B5EF4-FFF2-40B4-BE49-F238E27FC236}">
                <a16:creationId xmlns:a16="http://schemas.microsoft.com/office/drawing/2014/main" id="{035CF340-2775-D624-AB27-4023FA6E8C81}"/>
              </a:ext>
            </a:extLst>
          </p:cNvPr>
          <p:cNvSpPr>
            <a:spLocks noGrp="1"/>
          </p:cNvSpPr>
          <p:nvPr>
            <p:ph type="sldNum" sz="quarter" idx="12"/>
          </p:nvPr>
        </p:nvSpPr>
        <p:spPr/>
        <p:txBody>
          <a:bodyPr/>
          <a:lstStyle/>
          <a:p>
            <a:fld id="{4E573493-FEE7-4723-AE46-2FB800EC0DBD}" type="slidenum">
              <a:rPr lang="en-US" smtClean="0"/>
              <a:t>32</a:t>
            </a:fld>
            <a:endParaRPr lang="en-US" dirty="0"/>
          </a:p>
        </p:txBody>
      </p:sp>
    </p:spTree>
    <p:extLst>
      <p:ext uri="{BB962C8B-B14F-4D97-AF65-F5344CB8AC3E}">
        <p14:creationId xmlns:p14="http://schemas.microsoft.com/office/powerpoint/2010/main" val="588668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Closeup of yellow classic vintage car">
            <a:extLst>
              <a:ext uri="{FF2B5EF4-FFF2-40B4-BE49-F238E27FC236}">
                <a16:creationId xmlns:a16="http://schemas.microsoft.com/office/drawing/2014/main" id="{F67F2B27-ED3C-4174-80FA-02EDF1249007}"/>
              </a:ext>
            </a:extLst>
          </p:cNvPr>
          <p:cNvPicPr>
            <a:picLocks noChangeAspect="1"/>
          </p:cNvPicPr>
          <p:nvPr/>
        </p:nvPicPr>
        <p:blipFill rotWithShape="1">
          <a:blip r:embed="rId3"/>
          <a:srcRect l="45947" r="5648" b="-1"/>
          <a:stretch/>
        </p:blipFill>
        <p:spPr>
          <a:xfrm>
            <a:off x="-14065" y="-140667"/>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 name="TextBox 1">
            <a:extLst>
              <a:ext uri="{FF2B5EF4-FFF2-40B4-BE49-F238E27FC236}">
                <a16:creationId xmlns:a16="http://schemas.microsoft.com/office/drawing/2014/main" id="{AD970B09-6347-4702-8152-BDD724AAEE67}"/>
              </a:ext>
            </a:extLst>
          </p:cNvPr>
          <p:cNvSpPr txBox="1"/>
          <p:nvPr/>
        </p:nvSpPr>
        <p:spPr>
          <a:xfrm>
            <a:off x="5410950" y="2052918"/>
            <a:ext cx="4638903"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sz="2000" b="1" dirty="0">
                <a:latin typeface="+mj-lt"/>
                <a:ea typeface="+mj-ea"/>
                <a:cs typeface="+mj-cs"/>
              </a:rPr>
              <a:t>IT DOESN’T MATTER WHICH TAXING BODY FILES THE APPEAL</a:t>
            </a:r>
          </a:p>
          <a:p>
            <a:pPr>
              <a:spcBef>
                <a:spcPts val="1000"/>
              </a:spcBef>
              <a:buClr>
                <a:schemeClr val="bg2">
                  <a:lumMod val="40000"/>
                  <a:lumOff val="60000"/>
                </a:schemeClr>
              </a:buClr>
              <a:buSzPct val="80000"/>
              <a:buFont typeface="Wingdings 3" charset="2"/>
              <a:buChar char=""/>
            </a:pPr>
            <a:endParaRPr lang="en-US" sz="2000" b="1"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sz="2000" b="1" dirty="0">
                <a:latin typeface="+mj-lt"/>
                <a:ea typeface="+mj-ea"/>
                <a:cs typeface="+mj-cs"/>
              </a:rPr>
              <a:t>THE COUNTY IS A TAXING BODY AND NEVER FILES APPEALS</a:t>
            </a:r>
          </a:p>
          <a:p>
            <a:pPr>
              <a:spcBef>
                <a:spcPts val="1000"/>
              </a:spcBef>
              <a:buClr>
                <a:schemeClr val="bg2">
                  <a:lumMod val="40000"/>
                  <a:lumOff val="60000"/>
                </a:schemeClr>
              </a:buClr>
              <a:buSzPct val="80000"/>
              <a:buFont typeface="Wingdings 3" charset="2"/>
              <a:buChar char=""/>
            </a:pPr>
            <a:endParaRPr lang="en-US" sz="2000" b="1"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sz="2000" b="1" dirty="0">
                <a:latin typeface="+mj-lt"/>
                <a:ea typeface="+mj-ea"/>
                <a:cs typeface="+mj-cs"/>
              </a:rPr>
              <a:t>ALL THREE TAXING BODIES BENEFIT FROM INCREASED ASSESSMENTS ON APPEAL</a:t>
            </a:r>
          </a:p>
        </p:txBody>
      </p:sp>
      <p:sp>
        <p:nvSpPr>
          <p:cNvPr id="3" name="Footer Placeholder 2">
            <a:extLst>
              <a:ext uri="{FF2B5EF4-FFF2-40B4-BE49-F238E27FC236}">
                <a16:creationId xmlns:a16="http://schemas.microsoft.com/office/drawing/2014/main" id="{729430B4-0945-8A53-A9A6-249B0CC4AE78}"/>
              </a:ext>
            </a:extLst>
          </p:cNvPr>
          <p:cNvSpPr>
            <a:spLocks noGrp="1"/>
          </p:cNvSpPr>
          <p:nvPr>
            <p:ph type="ftr" sz="quarter" idx="11"/>
          </p:nvPr>
        </p:nvSpPr>
        <p:spPr/>
        <p:txBody>
          <a:bodyPr/>
          <a:lstStyle/>
          <a:p>
            <a:r>
              <a:rPr lang="en-US"/>
              <a:t>Mike Suley 2022</a:t>
            </a:r>
            <a:endParaRPr lang="en-US" dirty="0"/>
          </a:p>
        </p:txBody>
      </p:sp>
      <p:sp>
        <p:nvSpPr>
          <p:cNvPr id="5" name="Slide Number Placeholder 4">
            <a:extLst>
              <a:ext uri="{FF2B5EF4-FFF2-40B4-BE49-F238E27FC236}">
                <a16:creationId xmlns:a16="http://schemas.microsoft.com/office/drawing/2014/main" id="{4958F4FA-2229-0ACC-B4A3-03D08D2FD5F5}"/>
              </a:ext>
            </a:extLst>
          </p:cNvPr>
          <p:cNvSpPr>
            <a:spLocks noGrp="1"/>
          </p:cNvSpPr>
          <p:nvPr>
            <p:ph type="sldNum" sz="quarter" idx="12"/>
          </p:nvPr>
        </p:nvSpPr>
        <p:spPr/>
        <p:txBody>
          <a:bodyPr/>
          <a:lstStyle/>
          <a:p>
            <a:fld id="{4E573493-FEE7-4723-AE46-2FB800EC0DBD}" type="slidenum">
              <a:rPr lang="en-US" smtClean="0"/>
              <a:t>33</a:t>
            </a:fld>
            <a:endParaRPr lang="en-US" dirty="0"/>
          </a:p>
        </p:txBody>
      </p:sp>
    </p:spTree>
    <p:extLst>
      <p:ext uri="{BB962C8B-B14F-4D97-AF65-F5344CB8AC3E}">
        <p14:creationId xmlns:p14="http://schemas.microsoft.com/office/powerpoint/2010/main" val="3665091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A23666-CB8D-2256-1E76-9F89BB578904}"/>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D425A032-FE2D-9DE4-7CBA-DC2137EAD3D4}"/>
              </a:ext>
            </a:extLst>
          </p:cNvPr>
          <p:cNvSpPr>
            <a:spLocks noGrp="1"/>
          </p:cNvSpPr>
          <p:nvPr>
            <p:ph type="sldNum" sz="quarter" idx="12"/>
          </p:nvPr>
        </p:nvSpPr>
        <p:spPr/>
        <p:txBody>
          <a:bodyPr/>
          <a:lstStyle/>
          <a:p>
            <a:fld id="{4E573493-FEE7-4723-AE46-2FB800EC0DBD}" type="slidenum">
              <a:rPr lang="en-US" smtClean="0"/>
              <a:t>34</a:t>
            </a:fld>
            <a:endParaRPr lang="en-US" dirty="0"/>
          </a:p>
        </p:txBody>
      </p:sp>
      <p:sp>
        <p:nvSpPr>
          <p:cNvPr id="5" name="TextBox 4">
            <a:extLst>
              <a:ext uri="{FF2B5EF4-FFF2-40B4-BE49-F238E27FC236}">
                <a16:creationId xmlns:a16="http://schemas.microsoft.com/office/drawing/2014/main" id="{B3B7BED0-6CAA-4466-D593-A3C834FA8EF9}"/>
              </a:ext>
            </a:extLst>
          </p:cNvPr>
          <p:cNvSpPr txBox="1"/>
          <p:nvPr/>
        </p:nvSpPr>
        <p:spPr>
          <a:xfrm>
            <a:off x="1001261" y="1063415"/>
            <a:ext cx="9351279" cy="4278094"/>
          </a:xfrm>
          <a:prstGeom prst="rect">
            <a:avLst/>
          </a:prstGeom>
          <a:noFill/>
        </p:spPr>
        <p:txBody>
          <a:bodyPr wrap="square">
            <a:spAutoFit/>
          </a:bodyPr>
          <a:lstStyle/>
          <a:p>
            <a:pPr algn="l"/>
            <a:r>
              <a:rPr lang="en-US" sz="3600" b="0" i="0" dirty="0">
                <a:solidFill>
                  <a:srgbClr val="222222"/>
                </a:solidFill>
                <a:effectLst/>
                <a:latin typeface="Georgia" panose="02040502050405020303" pitchFamily="18" charset="0"/>
              </a:rPr>
              <a:t>                                                                                                                  “                                                                             </a:t>
            </a:r>
            <a:r>
              <a:rPr lang="en-US" sz="4000" b="1" i="0" dirty="0">
                <a:effectLst/>
                <a:latin typeface="Georgia" panose="02040502050405020303" pitchFamily="18" charset="0"/>
              </a:rPr>
              <a:t>It’s a cash cow,” Mr. Suley said. “If you do a terrible job assessing properties, it’s a cash cow in appeals.”</a:t>
            </a:r>
          </a:p>
          <a:p>
            <a:pPr algn="l"/>
            <a:r>
              <a:rPr lang="en-US" sz="4000" b="1" i="0" dirty="0">
                <a:effectLst/>
                <a:latin typeface="Georgia" panose="02040502050405020303" pitchFamily="18" charset="0"/>
              </a:rPr>
              <a:t>.</a:t>
            </a:r>
          </a:p>
        </p:txBody>
      </p:sp>
      <p:sp>
        <p:nvSpPr>
          <p:cNvPr id="6" name="TextBox 5">
            <a:extLst>
              <a:ext uri="{FF2B5EF4-FFF2-40B4-BE49-F238E27FC236}">
                <a16:creationId xmlns:a16="http://schemas.microsoft.com/office/drawing/2014/main" id="{016ED189-20B8-032E-0DD4-4D72AA22111E}"/>
              </a:ext>
            </a:extLst>
          </p:cNvPr>
          <p:cNvSpPr txBox="1"/>
          <p:nvPr/>
        </p:nvSpPr>
        <p:spPr>
          <a:xfrm>
            <a:off x="8276095" y="6168325"/>
            <a:ext cx="3564610" cy="338554"/>
          </a:xfrm>
          <a:prstGeom prst="rect">
            <a:avLst/>
          </a:prstGeom>
          <a:noFill/>
        </p:spPr>
        <p:txBody>
          <a:bodyPr wrap="square" rtlCol="0">
            <a:spAutoFit/>
          </a:bodyPr>
          <a:lstStyle/>
          <a:p>
            <a:r>
              <a:rPr lang="en-US" sz="1600" dirty="0"/>
              <a:t>2019 PITTSBURGH POST-GAZETTE</a:t>
            </a:r>
          </a:p>
        </p:txBody>
      </p:sp>
    </p:spTree>
    <p:extLst>
      <p:ext uri="{BB962C8B-B14F-4D97-AF65-F5344CB8AC3E}">
        <p14:creationId xmlns:p14="http://schemas.microsoft.com/office/powerpoint/2010/main" val="201890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59AEC2-D469-5F13-39BA-D14C1262FEE1}"/>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B7FAB09F-7F5B-B9A6-1B33-EAE5ECC9A487}"/>
              </a:ext>
            </a:extLst>
          </p:cNvPr>
          <p:cNvSpPr>
            <a:spLocks noGrp="1"/>
          </p:cNvSpPr>
          <p:nvPr>
            <p:ph type="sldNum" sz="quarter" idx="12"/>
          </p:nvPr>
        </p:nvSpPr>
        <p:spPr/>
        <p:txBody>
          <a:bodyPr/>
          <a:lstStyle/>
          <a:p>
            <a:fld id="{4E573493-FEE7-4723-AE46-2FB800EC0DBD}" type="slidenum">
              <a:rPr lang="en-US" smtClean="0"/>
              <a:t>35</a:t>
            </a:fld>
            <a:endParaRPr lang="en-US" dirty="0"/>
          </a:p>
        </p:txBody>
      </p:sp>
      <p:sp>
        <p:nvSpPr>
          <p:cNvPr id="4" name="TextBox 3">
            <a:extLst>
              <a:ext uri="{FF2B5EF4-FFF2-40B4-BE49-F238E27FC236}">
                <a16:creationId xmlns:a16="http://schemas.microsoft.com/office/drawing/2014/main" id="{872DEE80-1484-002B-64DA-FEF4F6CA2A94}"/>
              </a:ext>
            </a:extLst>
          </p:cNvPr>
          <p:cNvSpPr txBox="1"/>
          <p:nvPr/>
        </p:nvSpPr>
        <p:spPr>
          <a:xfrm>
            <a:off x="764498" y="295730"/>
            <a:ext cx="9964572" cy="6186309"/>
          </a:xfrm>
          <a:prstGeom prst="rect">
            <a:avLst/>
          </a:prstGeom>
          <a:noFill/>
        </p:spPr>
        <p:txBody>
          <a:bodyPr wrap="square" rtlCol="0">
            <a:spAutoFit/>
          </a:bodyPr>
          <a:lstStyle/>
          <a:p>
            <a:r>
              <a:rPr lang="en-US" sz="3600" b="1" dirty="0"/>
              <a:t>                  ASSESSMENTS</a:t>
            </a:r>
          </a:p>
          <a:p>
            <a:endParaRPr lang="en-US" sz="3600" b="1" dirty="0"/>
          </a:p>
          <a:p>
            <a:r>
              <a:rPr lang="en-US" sz="3600" b="1" dirty="0"/>
              <a:t>PLACE THE OFFICE OF PROPERTY ASSESSMENTS UNDER THE COUNTY TREASURER’S OFFICE  - CAO * SIX YEAR TERM</a:t>
            </a:r>
          </a:p>
          <a:p>
            <a:pPr marL="571500" indent="-571500">
              <a:buFont typeface="Arial" panose="020B0604020202020204" pitchFamily="34" charset="0"/>
              <a:buChar char="•"/>
            </a:pPr>
            <a:endParaRPr lang="en-US" sz="3600" b="1" dirty="0"/>
          </a:p>
          <a:p>
            <a:r>
              <a:rPr lang="en-US" sz="3600" b="1" dirty="0"/>
              <a:t>                   APPEALS</a:t>
            </a:r>
          </a:p>
          <a:p>
            <a:r>
              <a:rPr lang="en-US" sz="3600" b="1" dirty="0"/>
              <a:t>CREATE A NEW BOARD OF PROPERTY ASSESSMENT APPEALS AND REVIEW -</a:t>
            </a:r>
          </a:p>
          <a:p>
            <a:r>
              <a:rPr lang="en-US" sz="3600" b="1" dirty="0"/>
              <a:t>FULL-TIME, TRAINED BOARD MEMBERS HEAR ALL APPEALS – AUXILIARY BOARDS</a:t>
            </a:r>
          </a:p>
        </p:txBody>
      </p:sp>
    </p:spTree>
    <p:extLst>
      <p:ext uri="{BB962C8B-B14F-4D97-AF65-F5344CB8AC3E}">
        <p14:creationId xmlns:p14="http://schemas.microsoft.com/office/powerpoint/2010/main" val="232407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4A24DC-5C34-6F7E-70CB-163D6AACB685}"/>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9BA1B017-A1B9-5195-10AF-A7F7C1252EC1}"/>
              </a:ext>
            </a:extLst>
          </p:cNvPr>
          <p:cNvSpPr>
            <a:spLocks noGrp="1"/>
          </p:cNvSpPr>
          <p:nvPr>
            <p:ph type="sldNum" sz="quarter" idx="12"/>
          </p:nvPr>
        </p:nvSpPr>
        <p:spPr/>
        <p:txBody>
          <a:bodyPr/>
          <a:lstStyle/>
          <a:p>
            <a:fld id="{4E573493-FEE7-4723-AE46-2FB800EC0DBD}" type="slidenum">
              <a:rPr lang="en-US" smtClean="0"/>
              <a:t>36</a:t>
            </a:fld>
            <a:endParaRPr lang="en-US" dirty="0"/>
          </a:p>
        </p:txBody>
      </p:sp>
      <p:sp>
        <p:nvSpPr>
          <p:cNvPr id="4" name="TextBox 3">
            <a:extLst>
              <a:ext uri="{FF2B5EF4-FFF2-40B4-BE49-F238E27FC236}">
                <a16:creationId xmlns:a16="http://schemas.microsoft.com/office/drawing/2014/main" id="{3039C3DB-1800-C699-2867-0B0AD01172F7}"/>
              </a:ext>
            </a:extLst>
          </p:cNvPr>
          <p:cNvSpPr txBox="1"/>
          <p:nvPr/>
        </p:nvSpPr>
        <p:spPr>
          <a:xfrm>
            <a:off x="1304144" y="1214203"/>
            <a:ext cx="8694295" cy="5262979"/>
          </a:xfrm>
          <a:prstGeom prst="rect">
            <a:avLst/>
          </a:prstGeom>
          <a:noFill/>
        </p:spPr>
        <p:txBody>
          <a:bodyPr wrap="square" rtlCol="0">
            <a:spAutoFit/>
          </a:bodyPr>
          <a:lstStyle/>
          <a:p>
            <a:r>
              <a:rPr lang="en-US" sz="4800" b="1" dirty="0"/>
              <a:t>             CONSISTANCY</a:t>
            </a:r>
          </a:p>
          <a:p>
            <a:endParaRPr lang="en-US" sz="4800" b="1" dirty="0"/>
          </a:p>
          <a:p>
            <a:r>
              <a:rPr lang="en-US" sz="4800" b="1" dirty="0"/>
              <a:t>                 STABILITY</a:t>
            </a:r>
          </a:p>
          <a:p>
            <a:endParaRPr lang="en-US" sz="4800" b="1" dirty="0"/>
          </a:p>
          <a:p>
            <a:r>
              <a:rPr lang="en-US" sz="4800" b="1" dirty="0"/>
              <a:t>                INTEGRITY</a:t>
            </a:r>
          </a:p>
          <a:p>
            <a:endParaRPr lang="en-US" sz="4800" b="1" dirty="0"/>
          </a:p>
          <a:p>
            <a:r>
              <a:rPr lang="en-US" sz="4800" b="1" dirty="0"/>
              <a:t>               UNIFORMITY</a:t>
            </a:r>
          </a:p>
        </p:txBody>
      </p:sp>
      <p:sp>
        <p:nvSpPr>
          <p:cNvPr id="5" name="TextBox 4">
            <a:extLst>
              <a:ext uri="{FF2B5EF4-FFF2-40B4-BE49-F238E27FC236}">
                <a16:creationId xmlns:a16="http://schemas.microsoft.com/office/drawing/2014/main" id="{7305D25D-9CC4-6FE8-73C7-CD1B5A3CEBFE}"/>
              </a:ext>
            </a:extLst>
          </p:cNvPr>
          <p:cNvSpPr txBox="1"/>
          <p:nvPr/>
        </p:nvSpPr>
        <p:spPr>
          <a:xfrm>
            <a:off x="2076773" y="185980"/>
            <a:ext cx="7921666" cy="523220"/>
          </a:xfrm>
          <a:prstGeom prst="rect">
            <a:avLst/>
          </a:prstGeom>
          <a:noFill/>
        </p:spPr>
        <p:txBody>
          <a:bodyPr wrap="square" rtlCol="0">
            <a:spAutoFit/>
          </a:bodyPr>
          <a:lstStyle/>
          <a:p>
            <a:r>
              <a:rPr lang="en-US" sz="2800" dirty="0"/>
              <a:t>        BENEFITS TO COUNTY TAXPAYERS</a:t>
            </a:r>
          </a:p>
        </p:txBody>
      </p:sp>
    </p:spTree>
    <p:extLst>
      <p:ext uri="{BB962C8B-B14F-4D97-AF65-F5344CB8AC3E}">
        <p14:creationId xmlns:p14="http://schemas.microsoft.com/office/powerpoint/2010/main" val="1048233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49877C-08B6-0C9C-9630-768989F80B82}"/>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249B6AB5-5ED9-FD0C-B75F-3FDC73765622}"/>
              </a:ext>
            </a:extLst>
          </p:cNvPr>
          <p:cNvSpPr>
            <a:spLocks noGrp="1"/>
          </p:cNvSpPr>
          <p:nvPr>
            <p:ph type="sldNum" sz="quarter" idx="12"/>
          </p:nvPr>
        </p:nvSpPr>
        <p:spPr/>
        <p:txBody>
          <a:bodyPr/>
          <a:lstStyle/>
          <a:p>
            <a:fld id="{4E573493-FEE7-4723-AE46-2FB800EC0DBD}" type="slidenum">
              <a:rPr lang="en-US" smtClean="0"/>
              <a:t>37</a:t>
            </a:fld>
            <a:endParaRPr lang="en-US" dirty="0"/>
          </a:p>
        </p:txBody>
      </p:sp>
      <p:sp>
        <p:nvSpPr>
          <p:cNvPr id="4" name="TextBox 3">
            <a:extLst>
              <a:ext uri="{FF2B5EF4-FFF2-40B4-BE49-F238E27FC236}">
                <a16:creationId xmlns:a16="http://schemas.microsoft.com/office/drawing/2014/main" id="{A55A83F0-B46F-819B-1C7F-04752297F83A}"/>
              </a:ext>
            </a:extLst>
          </p:cNvPr>
          <p:cNvSpPr txBox="1"/>
          <p:nvPr/>
        </p:nvSpPr>
        <p:spPr>
          <a:xfrm>
            <a:off x="2473377" y="2143593"/>
            <a:ext cx="6880485" cy="769441"/>
          </a:xfrm>
          <a:prstGeom prst="rect">
            <a:avLst/>
          </a:prstGeom>
          <a:noFill/>
        </p:spPr>
        <p:txBody>
          <a:bodyPr wrap="square" rtlCol="0">
            <a:spAutoFit/>
          </a:bodyPr>
          <a:lstStyle/>
          <a:p>
            <a:r>
              <a:rPr lang="en-US" sz="4400" b="1" dirty="0"/>
              <a:t>               THE END</a:t>
            </a:r>
          </a:p>
        </p:txBody>
      </p:sp>
    </p:spTree>
    <p:extLst>
      <p:ext uri="{BB962C8B-B14F-4D97-AF65-F5344CB8AC3E}">
        <p14:creationId xmlns:p14="http://schemas.microsoft.com/office/powerpoint/2010/main" val="417656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600891-2F9F-257E-6AF4-96002F376D3F}"/>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C9763A06-F88A-C998-340A-78746D02D9FD}"/>
              </a:ext>
            </a:extLst>
          </p:cNvPr>
          <p:cNvSpPr>
            <a:spLocks noGrp="1"/>
          </p:cNvSpPr>
          <p:nvPr>
            <p:ph type="sldNum" sz="quarter" idx="12"/>
          </p:nvPr>
        </p:nvSpPr>
        <p:spPr/>
        <p:txBody>
          <a:bodyPr/>
          <a:lstStyle/>
          <a:p>
            <a:fld id="{4E573493-FEE7-4723-AE46-2FB800EC0DBD}" type="slidenum">
              <a:rPr lang="en-US" smtClean="0"/>
              <a:t>4</a:t>
            </a:fld>
            <a:endParaRPr lang="en-US" dirty="0"/>
          </a:p>
        </p:txBody>
      </p:sp>
      <p:sp>
        <p:nvSpPr>
          <p:cNvPr id="6" name="TextBox 5">
            <a:extLst>
              <a:ext uri="{FF2B5EF4-FFF2-40B4-BE49-F238E27FC236}">
                <a16:creationId xmlns:a16="http://schemas.microsoft.com/office/drawing/2014/main" id="{62459B9B-8B34-1CC0-0F9A-F51C3F7EA0F4}"/>
              </a:ext>
            </a:extLst>
          </p:cNvPr>
          <p:cNvSpPr txBox="1"/>
          <p:nvPr/>
        </p:nvSpPr>
        <p:spPr>
          <a:xfrm>
            <a:off x="1693889" y="1184223"/>
            <a:ext cx="7446362" cy="5016758"/>
          </a:xfrm>
          <a:prstGeom prst="rect">
            <a:avLst/>
          </a:prstGeom>
          <a:noFill/>
        </p:spPr>
        <p:txBody>
          <a:bodyPr wrap="square">
            <a:spAutoFit/>
          </a:bodyPr>
          <a:lstStyle/>
          <a:p>
            <a:r>
              <a:rPr lang="en-US" sz="4000" b="1" dirty="0"/>
              <a:t>Allegheny County failed to administer the property tax assessment appeal in a just and impartial manner</a:t>
            </a:r>
          </a:p>
          <a:p>
            <a:endParaRPr lang="en-US" sz="4000" b="1" dirty="0"/>
          </a:p>
          <a:p>
            <a:endParaRPr lang="en-US" sz="4000" b="1" dirty="0"/>
          </a:p>
          <a:p>
            <a:r>
              <a:rPr lang="en-US" sz="4000" b="1" dirty="0"/>
              <a:t>Judge Hertzberg Opinion </a:t>
            </a:r>
          </a:p>
          <a:p>
            <a:r>
              <a:rPr lang="en-US" sz="4000" b="1" dirty="0"/>
              <a:t>November 14, 2022</a:t>
            </a:r>
          </a:p>
        </p:txBody>
      </p:sp>
    </p:spTree>
    <p:extLst>
      <p:ext uri="{BB962C8B-B14F-4D97-AF65-F5344CB8AC3E}">
        <p14:creationId xmlns:p14="http://schemas.microsoft.com/office/powerpoint/2010/main" val="117080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18F8C5-372C-1DF5-2474-4BA29F9761B6}"/>
              </a:ext>
            </a:extLst>
          </p:cNvPr>
          <p:cNvSpPr>
            <a:spLocks noGrp="1"/>
          </p:cNvSpPr>
          <p:nvPr>
            <p:ph type="ftr" sz="quarter" idx="11"/>
          </p:nvPr>
        </p:nvSpPr>
        <p:spPr/>
        <p:txBody>
          <a:bodyPr/>
          <a:lstStyle/>
          <a:p>
            <a:pPr>
              <a:defRPr/>
            </a:pPr>
            <a:r>
              <a:rPr lang="en-US"/>
              <a:t>MJS 2022</a:t>
            </a:r>
            <a:endParaRPr lang="en-US" dirty="0"/>
          </a:p>
        </p:txBody>
      </p:sp>
      <p:sp>
        <p:nvSpPr>
          <p:cNvPr id="3" name="Slide Number Placeholder 2">
            <a:extLst>
              <a:ext uri="{FF2B5EF4-FFF2-40B4-BE49-F238E27FC236}">
                <a16:creationId xmlns:a16="http://schemas.microsoft.com/office/drawing/2014/main" id="{202C3045-8EFF-0204-0988-C87BB6CB21E5}"/>
              </a:ext>
            </a:extLst>
          </p:cNvPr>
          <p:cNvSpPr>
            <a:spLocks noGrp="1"/>
          </p:cNvSpPr>
          <p:nvPr>
            <p:ph type="sldNum" sz="quarter" idx="12"/>
          </p:nvPr>
        </p:nvSpPr>
        <p:spPr/>
        <p:txBody>
          <a:bodyPr/>
          <a:lstStyle/>
          <a:p>
            <a:pPr>
              <a:defRPr/>
            </a:pPr>
            <a:fld id="{7766FA7E-0FC5-431F-9C12-7A1D86C5AE43}" type="slidenum">
              <a:rPr lang="en-US" smtClean="0"/>
              <a:pPr>
                <a:defRPr/>
              </a:pPr>
              <a:t>5</a:t>
            </a:fld>
            <a:endParaRPr lang="en-US" dirty="0"/>
          </a:p>
        </p:txBody>
      </p:sp>
      <p:sp>
        <p:nvSpPr>
          <p:cNvPr id="4" name="TextBox 3">
            <a:extLst>
              <a:ext uri="{FF2B5EF4-FFF2-40B4-BE49-F238E27FC236}">
                <a16:creationId xmlns:a16="http://schemas.microsoft.com/office/drawing/2014/main" id="{00C79BE3-23A0-9DDD-545C-31A6B54B287D}"/>
              </a:ext>
            </a:extLst>
          </p:cNvPr>
          <p:cNvSpPr txBox="1"/>
          <p:nvPr/>
        </p:nvSpPr>
        <p:spPr>
          <a:xfrm>
            <a:off x="635000" y="1206500"/>
            <a:ext cx="10871200" cy="4031873"/>
          </a:xfrm>
          <a:prstGeom prst="rect">
            <a:avLst/>
          </a:prstGeom>
          <a:noFill/>
        </p:spPr>
        <p:txBody>
          <a:bodyPr wrap="square" rtlCol="0">
            <a:spAutoFit/>
          </a:bodyPr>
          <a:lstStyle/>
          <a:p>
            <a:r>
              <a:rPr lang="en-US" sz="3200" b="1" dirty="0"/>
              <a:t>“From this evidence there could be  be no doubt that Allegheny County’s Office of Property Assessment had been “cooking the books” on CLR data submitted to (the state) STEB.”</a:t>
            </a:r>
          </a:p>
          <a:p>
            <a:endParaRPr lang="en-US" sz="3200" b="1" dirty="0"/>
          </a:p>
          <a:p>
            <a:r>
              <a:rPr lang="en-US" sz="3200" b="1" dirty="0"/>
              <a:t>Common Pleas Court Judge Alan Hertzberg (Gioffre)</a:t>
            </a:r>
          </a:p>
          <a:p>
            <a:endParaRPr lang="en-US" sz="3200" b="1" dirty="0"/>
          </a:p>
          <a:p>
            <a:r>
              <a:rPr lang="en-US" sz="3200" b="1" dirty="0"/>
              <a:t>November 14, 2022</a:t>
            </a:r>
          </a:p>
        </p:txBody>
      </p:sp>
    </p:spTree>
    <p:extLst>
      <p:ext uri="{BB962C8B-B14F-4D97-AF65-F5344CB8AC3E}">
        <p14:creationId xmlns:p14="http://schemas.microsoft.com/office/powerpoint/2010/main" val="376757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8604AF-8DEC-8AC2-FAA0-113E854D9D01}"/>
              </a:ext>
            </a:extLst>
          </p:cNvPr>
          <p:cNvSpPr>
            <a:spLocks noGrp="1"/>
          </p:cNvSpPr>
          <p:nvPr>
            <p:ph type="ftr" sz="quarter" idx="11"/>
          </p:nvPr>
        </p:nvSpPr>
        <p:spPr/>
        <p:txBody>
          <a:bodyPr/>
          <a:lstStyle/>
          <a:p>
            <a:pPr>
              <a:defRPr/>
            </a:pPr>
            <a:r>
              <a:rPr lang="en-US"/>
              <a:t>MJS 2022</a:t>
            </a:r>
            <a:endParaRPr lang="en-US" dirty="0"/>
          </a:p>
        </p:txBody>
      </p:sp>
      <p:sp>
        <p:nvSpPr>
          <p:cNvPr id="3" name="Slide Number Placeholder 2">
            <a:extLst>
              <a:ext uri="{FF2B5EF4-FFF2-40B4-BE49-F238E27FC236}">
                <a16:creationId xmlns:a16="http://schemas.microsoft.com/office/drawing/2014/main" id="{3FED814D-CB7E-92E3-88F4-FFA64974CCF2}"/>
              </a:ext>
            </a:extLst>
          </p:cNvPr>
          <p:cNvSpPr>
            <a:spLocks noGrp="1"/>
          </p:cNvSpPr>
          <p:nvPr>
            <p:ph type="sldNum" sz="quarter" idx="12"/>
          </p:nvPr>
        </p:nvSpPr>
        <p:spPr/>
        <p:txBody>
          <a:bodyPr/>
          <a:lstStyle/>
          <a:p>
            <a:pPr>
              <a:defRPr/>
            </a:pPr>
            <a:fld id="{7766FA7E-0FC5-431F-9C12-7A1D86C5AE43}" type="slidenum">
              <a:rPr lang="en-US" smtClean="0"/>
              <a:pPr>
                <a:defRPr/>
              </a:pPr>
              <a:t>6</a:t>
            </a:fld>
            <a:endParaRPr lang="en-US" dirty="0"/>
          </a:p>
        </p:txBody>
      </p:sp>
      <p:sp>
        <p:nvSpPr>
          <p:cNvPr id="4" name="TextBox 3">
            <a:extLst>
              <a:ext uri="{FF2B5EF4-FFF2-40B4-BE49-F238E27FC236}">
                <a16:creationId xmlns:a16="http://schemas.microsoft.com/office/drawing/2014/main" id="{05768C79-AEFB-F9CB-697E-5F4235D07FDF}"/>
              </a:ext>
            </a:extLst>
          </p:cNvPr>
          <p:cNvSpPr txBox="1"/>
          <p:nvPr/>
        </p:nvSpPr>
        <p:spPr>
          <a:xfrm>
            <a:off x="2743200" y="228601"/>
            <a:ext cx="7231468" cy="6924973"/>
          </a:xfrm>
          <a:prstGeom prst="rect">
            <a:avLst/>
          </a:prstGeom>
          <a:noFill/>
        </p:spPr>
        <p:txBody>
          <a:bodyPr wrap="square" rtlCol="0">
            <a:spAutoFit/>
          </a:bodyPr>
          <a:lstStyle/>
          <a:p>
            <a:r>
              <a:rPr lang="en-US" sz="3200" dirty="0">
                <a:solidFill>
                  <a:srgbClr val="FFFF00"/>
                </a:solidFill>
              </a:rPr>
              <a:t>Gioffre v Fitzgerald Timeline</a:t>
            </a:r>
          </a:p>
          <a:p>
            <a:endParaRPr lang="en-US" sz="3200" dirty="0">
              <a:solidFill>
                <a:srgbClr val="FFFF00"/>
              </a:solidFill>
            </a:endParaRPr>
          </a:p>
          <a:p>
            <a:pPr marL="457200" indent="-457200">
              <a:buFont typeface="Arial" panose="020B0604020202020204" pitchFamily="34" charset="0"/>
              <a:buChar char="•"/>
            </a:pPr>
            <a:r>
              <a:rPr lang="en-US" sz="3200" dirty="0">
                <a:solidFill>
                  <a:srgbClr val="FFFF00"/>
                </a:solidFill>
              </a:rPr>
              <a:t>JUNE  2021 – Suit Filed</a:t>
            </a:r>
          </a:p>
          <a:p>
            <a:pPr marL="457200" indent="-457200">
              <a:buFont typeface="Arial" panose="020B0604020202020204" pitchFamily="34" charset="0"/>
              <a:buChar char="•"/>
            </a:pPr>
            <a:r>
              <a:rPr lang="en-US" sz="3200" dirty="0">
                <a:solidFill>
                  <a:srgbClr val="FFFF00"/>
                </a:solidFill>
              </a:rPr>
              <a:t>July, 2021 New CLR 81.1</a:t>
            </a:r>
          </a:p>
          <a:p>
            <a:pPr marL="457200" indent="-457200">
              <a:buFont typeface="Arial" panose="020B0604020202020204" pitchFamily="34" charset="0"/>
              <a:buChar char="•"/>
            </a:pPr>
            <a:endParaRPr lang="en-US" sz="3200" dirty="0">
              <a:solidFill>
                <a:srgbClr val="FFFF00"/>
              </a:solidFill>
            </a:endParaRPr>
          </a:p>
          <a:p>
            <a:pPr marL="457200" indent="-457200">
              <a:buFont typeface="Arial" panose="020B0604020202020204" pitchFamily="34" charset="0"/>
              <a:buChar char="•"/>
            </a:pPr>
            <a:r>
              <a:rPr lang="en-US" sz="3200" dirty="0">
                <a:solidFill>
                  <a:srgbClr val="FFFF00"/>
                </a:solidFill>
              </a:rPr>
              <a:t>APRIL 27, 2022 – Consent Order</a:t>
            </a:r>
          </a:p>
          <a:p>
            <a:endParaRPr lang="en-US" sz="3200" dirty="0">
              <a:solidFill>
                <a:srgbClr val="FFFF00"/>
              </a:solidFill>
            </a:endParaRPr>
          </a:p>
          <a:p>
            <a:pPr marL="457200" indent="-457200">
              <a:buFont typeface="Arial" panose="020B0604020202020204" pitchFamily="34" charset="0"/>
              <a:buChar char="•"/>
            </a:pPr>
            <a:endParaRPr lang="en-US" sz="3200" dirty="0">
              <a:solidFill>
                <a:srgbClr val="FFFF00"/>
              </a:solidFill>
            </a:endParaRPr>
          </a:p>
          <a:p>
            <a:pPr marL="457200" indent="-457200">
              <a:buFont typeface="Arial" panose="020B0604020202020204" pitchFamily="34" charset="0"/>
              <a:buChar char="•"/>
            </a:pPr>
            <a:r>
              <a:rPr lang="en-US" sz="3200" dirty="0">
                <a:solidFill>
                  <a:srgbClr val="FFFF00"/>
                </a:solidFill>
              </a:rPr>
              <a:t>SEPTEMBER 1, 2022 – Court order</a:t>
            </a:r>
          </a:p>
          <a:p>
            <a:pPr marL="457200" indent="-457200">
              <a:buFont typeface="Arial" panose="020B0604020202020204" pitchFamily="34" charset="0"/>
              <a:buChar char="•"/>
            </a:pPr>
            <a:r>
              <a:rPr lang="en-US" sz="3200" dirty="0">
                <a:solidFill>
                  <a:srgbClr val="FFFF00"/>
                </a:solidFill>
              </a:rPr>
              <a:t>New CLR is 63.53 – Send to STEB</a:t>
            </a:r>
          </a:p>
          <a:p>
            <a:pPr marL="457200" indent="-457200">
              <a:buFont typeface="Arial" panose="020B0604020202020204" pitchFamily="34" charset="0"/>
              <a:buChar char="•"/>
            </a:pPr>
            <a:endParaRPr lang="en-US" sz="3200" dirty="0">
              <a:solidFill>
                <a:srgbClr val="FFFF00"/>
              </a:solidFill>
            </a:endParaRPr>
          </a:p>
          <a:p>
            <a:pPr marL="457200" indent="-457200">
              <a:buFont typeface="Arial" panose="020B0604020202020204" pitchFamily="34" charset="0"/>
              <a:buChar char="•"/>
            </a:pPr>
            <a:r>
              <a:rPr lang="en-US" sz="3200" dirty="0">
                <a:solidFill>
                  <a:srgbClr val="FFFF00"/>
                </a:solidFill>
              </a:rPr>
              <a:t>Sept 2022 - </a:t>
            </a:r>
            <a:r>
              <a:rPr lang="en-US" sz="3200" dirty="0" err="1">
                <a:solidFill>
                  <a:srgbClr val="FFFF00"/>
                </a:solidFill>
              </a:rPr>
              <a:t>Pgh</a:t>
            </a:r>
            <a:r>
              <a:rPr lang="en-US" sz="3200" dirty="0">
                <a:solidFill>
                  <a:srgbClr val="FFFF00"/>
                </a:solidFill>
              </a:rPr>
              <a:t> School District Appeal to Commonwealth Court</a:t>
            </a:r>
          </a:p>
          <a:p>
            <a:pPr marL="457200" indent="-457200">
              <a:buFont typeface="Arial" panose="020B0604020202020204" pitchFamily="34" charset="0"/>
              <a:buChar char="•"/>
            </a:pPr>
            <a:endParaRPr lang="en-US" sz="2800" dirty="0">
              <a:solidFill>
                <a:srgbClr val="FFFF00"/>
              </a:solidFill>
            </a:endParaRPr>
          </a:p>
        </p:txBody>
      </p:sp>
    </p:spTree>
    <p:extLst>
      <p:ext uri="{BB962C8B-B14F-4D97-AF65-F5344CB8AC3E}">
        <p14:creationId xmlns:p14="http://schemas.microsoft.com/office/powerpoint/2010/main" val="176899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E48626-B632-7AF4-EF3C-42A55979A5F6}"/>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2AB4FFA6-CB43-197E-CB13-FF33C083D722}"/>
              </a:ext>
            </a:extLst>
          </p:cNvPr>
          <p:cNvSpPr>
            <a:spLocks noGrp="1"/>
          </p:cNvSpPr>
          <p:nvPr>
            <p:ph type="sldNum" sz="quarter" idx="12"/>
          </p:nvPr>
        </p:nvSpPr>
        <p:spPr/>
        <p:txBody>
          <a:bodyPr/>
          <a:lstStyle/>
          <a:p>
            <a:fld id="{4E573493-FEE7-4723-AE46-2FB800EC0DBD}" type="slidenum">
              <a:rPr lang="en-US" smtClean="0"/>
              <a:t>7</a:t>
            </a:fld>
            <a:endParaRPr lang="en-US" dirty="0"/>
          </a:p>
        </p:txBody>
      </p:sp>
      <p:pic>
        <p:nvPicPr>
          <p:cNvPr id="5" name="Picture 4" descr="Table&#10;&#10;Description automatically generated">
            <a:extLst>
              <a:ext uri="{FF2B5EF4-FFF2-40B4-BE49-F238E27FC236}">
                <a16:creationId xmlns:a16="http://schemas.microsoft.com/office/drawing/2014/main" id="{8A8C0761-865E-C29A-A218-95183C859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276" y="0"/>
            <a:ext cx="4377447" cy="6858000"/>
          </a:xfrm>
          <a:prstGeom prst="rect">
            <a:avLst/>
          </a:prstGeom>
        </p:spPr>
      </p:pic>
      <p:sp>
        <p:nvSpPr>
          <p:cNvPr id="6" name="TextBox 5">
            <a:extLst>
              <a:ext uri="{FF2B5EF4-FFF2-40B4-BE49-F238E27FC236}">
                <a16:creationId xmlns:a16="http://schemas.microsoft.com/office/drawing/2014/main" id="{B6E83828-5E8C-C497-7953-C8DA9C669943}"/>
              </a:ext>
            </a:extLst>
          </p:cNvPr>
          <p:cNvSpPr txBox="1"/>
          <p:nvPr/>
        </p:nvSpPr>
        <p:spPr>
          <a:xfrm>
            <a:off x="154983" y="1063416"/>
            <a:ext cx="3378631" cy="1015663"/>
          </a:xfrm>
          <a:prstGeom prst="rect">
            <a:avLst/>
          </a:prstGeom>
          <a:noFill/>
        </p:spPr>
        <p:txBody>
          <a:bodyPr wrap="square" rtlCol="0">
            <a:spAutoFit/>
          </a:bodyPr>
          <a:lstStyle/>
          <a:p>
            <a:r>
              <a:rPr lang="en-US" sz="2000" dirty="0"/>
              <a:t>WHEN VALUES GO UP</a:t>
            </a:r>
          </a:p>
          <a:p>
            <a:endParaRPr lang="en-US" sz="2000" dirty="0"/>
          </a:p>
          <a:p>
            <a:r>
              <a:rPr lang="en-US" sz="2000" dirty="0"/>
              <a:t>THE CLR GOES DOWN</a:t>
            </a:r>
          </a:p>
        </p:txBody>
      </p:sp>
      <p:sp>
        <p:nvSpPr>
          <p:cNvPr id="4" name="TextBox 3">
            <a:extLst>
              <a:ext uri="{FF2B5EF4-FFF2-40B4-BE49-F238E27FC236}">
                <a16:creationId xmlns:a16="http://schemas.microsoft.com/office/drawing/2014/main" id="{F5BC321F-DFBE-4F1C-C113-5987C6766859}"/>
              </a:ext>
            </a:extLst>
          </p:cNvPr>
          <p:cNvSpPr txBox="1"/>
          <p:nvPr/>
        </p:nvSpPr>
        <p:spPr>
          <a:xfrm>
            <a:off x="154983" y="3297836"/>
            <a:ext cx="3378631" cy="400110"/>
          </a:xfrm>
          <a:prstGeom prst="rect">
            <a:avLst/>
          </a:prstGeom>
          <a:noFill/>
        </p:spPr>
        <p:txBody>
          <a:bodyPr wrap="square" rtlCol="0">
            <a:spAutoFit/>
          </a:bodyPr>
          <a:lstStyle/>
          <a:p>
            <a:r>
              <a:rPr lang="en-US" sz="2000" dirty="0"/>
              <a:t>SOURCE: </a:t>
            </a:r>
            <a:r>
              <a:rPr lang="en-US" sz="2000" dirty="0" err="1"/>
              <a:t>RealSTATS</a:t>
            </a:r>
            <a:endParaRPr lang="en-US" sz="2000" dirty="0"/>
          </a:p>
        </p:txBody>
      </p:sp>
    </p:spTree>
    <p:extLst>
      <p:ext uri="{BB962C8B-B14F-4D97-AF65-F5344CB8AC3E}">
        <p14:creationId xmlns:p14="http://schemas.microsoft.com/office/powerpoint/2010/main" val="35192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6AD2-18AF-4946-9BA3-0223311C7728}"/>
              </a:ext>
            </a:extLst>
          </p:cNvPr>
          <p:cNvSpPr>
            <a:spLocks noGrp="1"/>
          </p:cNvSpPr>
          <p:nvPr>
            <p:ph type="title"/>
          </p:nvPr>
        </p:nvSpPr>
        <p:spPr>
          <a:xfrm>
            <a:off x="1828800" y="533400"/>
            <a:ext cx="8145868" cy="1046650"/>
          </a:xfrm>
        </p:spPr>
        <p:txBody>
          <a:bodyPr>
            <a:normAutofit fontScale="90000"/>
          </a:bodyPr>
          <a:lstStyle/>
          <a:p>
            <a:r>
              <a:rPr lang="en-US" b="1" dirty="0"/>
              <a:t>      ALLEGHENY COUNTY</a:t>
            </a:r>
            <a:br>
              <a:rPr lang="en-US" b="1" dirty="0"/>
            </a:br>
            <a:r>
              <a:rPr lang="en-US" b="1" dirty="0"/>
              <a:t>      </a:t>
            </a:r>
            <a:r>
              <a:rPr lang="en-US" sz="2800" b="1" dirty="0"/>
              <a:t>COMMON LEVEL RATIOS</a:t>
            </a:r>
            <a:endParaRPr lang="en-US" b="1" dirty="0"/>
          </a:p>
        </p:txBody>
      </p:sp>
      <p:sp>
        <p:nvSpPr>
          <p:cNvPr id="3" name="Content Placeholder 2">
            <a:extLst>
              <a:ext uri="{FF2B5EF4-FFF2-40B4-BE49-F238E27FC236}">
                <a16:creationId xmlns:a16="http://schemas.microsoft.com/office/drawing/2014/main" id="{1BFE5891-339F-4529-9172-D3B3D992347C}"/>
              </a:ext>
            </a:extLst>
          </p:cNvPr>
          <p:cNvSpPr>
            <a:spLocks noGrp="1"/>
          </p:cNvSpPr>
          <p:nvPr>
            <p:ph idx="1"/>
          </p:nvPr>
        </p:nvSpPr>
        <p:spPr/>
        <p:txBody>
          <a:bodyPr>
            <a:normAutofit/>
          </a:bodyPr>
          <a:lstStyle/>
          <a:p>
            <a:endParaRPr lang="en-US" dirty="0"/>
          </a:p>
          <a:p>
            <a:r>
              <a:rPr lang="en-US" sz="3200" dirty="0"/>
              <a:t>YEAR                                    CLR</a:t>
            </a:r>
          </a:p>
          <a:p>
            <a:r>
              <a:rPr lang="en-US" sz="3200" dirty="0"/>
              <a:t>2016                                    87.4</a:t>
            </a:r>
          </a:p>
          <a:p>
            <a:r>
              <a:rPr lang="en-US" sz="3200" b="1" dirty="0">
                <a:solidFill>
                  <a:srgbClr val="FFFF00"/>
                </a:solidFill>
              </a:rPr>
              <a:t>2017                                    87.5</a:t>
            </a:r>
          </a:p>
          <a:p>
            <a:r>
              <a:rPr lang="en-US" sz="3200" b="1" dirty="0"/>
              <a:t>2018                                    </a:t>
            </a:r>
            <a:r>
              <a:rPr lang="en-US" sz="3200" dirty="0"/>
              <a:t>86.2</a:t>
            </a:r>
          </a:p>
          <a:p>
            <a:r>
              <a:rPr lang="en-US" sz="3200" b="1" dirty="0">
                <a:solidFill>
                  <a:srgbClr val="FFFF00"/>
                </a:solidFill>
              </a:rPr>
              <a:t>2019                                    </a:t>
            </a:r>
            <a:r>
              <a:rPr lang="en-US" sz="3200" b="1" u="sng" dirty="0">
                <a:solidFill>
                  <a:srgbClr val="FFFF00"/>
                </a:solidFill>
              </a:rPr>
              <a:t>87.5</a:t>
            </a:r>
          </a:p>
          <a:p>
            <a:r>
              <a:rPr lang="en-US" sz="3200" b="1" dirty="0"/>
              <a:t>2020                                    81.1</a:t>
            </a:r>
          </a:p>
          <a:p>
            <a:endParaRPr lang="en-US" sz="3200" dirty="0">
              <a:solidFill>
                <a:srgbClr val="FF0000"/>
              </a:solidFill>
            </a:endParaRPr>
          </a:p>
          <a:p>
            <a:pPr marL="0" indent="0">
              <a:buNone/>
            </a:pPr>
            <a:endParaRPr lang="en-US" sz="3200" dirty="0"/>
          </a:p>
          <a:p>
            <a:pPr marL="0" indent="0">
              <a:buNone/>
            </a:pPr>
            <a:endParaRPr lang="en-US" sz="3200" dirty="0">
              <a:solidFill>
                <a:srgbClr val="FF0000"/>
              </a:solidFill>
            </a:endParaRPr>
          </a:p>
          <a:p>
            <a:endParaRPr lang="en-US" sz="3200" dirty="0">
              <a:solidFill>
                <a:srgbClr val="FF0000"/>
              </a:solidFill>
            </a:endParaRPr>
          </a:p>
          <a:p>
            <a:pPr marL="0" indent="0">
              <a:buNone/>
            </a:pPr>
            <a:endParaRPr lang="en-US" sz="3200" dirty="0">
              <a:solidFill>
                <a:srgbClr val="FF0000"/>
              </a:solidFill>
            </a:endParaRPr>
          </a:p>
          <a:p>
            <a:endParaRPr lang="en-US" sz="3200" dirty="0">
              <a:solidFill>
                <a:srgbClr val="FF0000"/>
              </a:solidFill>
            </a:endParaRPr>
          </a:p>
          <a:p>
            <a:pPr marL="0" indent="0">
              <a:buNone/>
            </a:pPr>
            <a:endParaRPr lang="en-US" sz="3200" dirty="0">
              <a:solidFill>
                <a:srgbClr val="FF0000"/>
              </a:solidFill>
            </a:endParaRPr>
          </a:p>
          <a:p>
            <a:endParaRPr lang="en-US" sz="3200" dirty="0"/>
          </a:p>
          <a:p>
            <a:endParaRPr lang="en-US" sz="3200" dirty="0"/>
          </a:p>
          <a:p>
            <a:pPr marL="0" indent="0">
              <a:buNone/>
            </a:pPr>
            <a:endParaRPr lang="en-US" sz="3200" dirty="0"/>
          </a:p>
        </p:txBody>
      </p:sp>
      <p:sp>
        <p:nvSpPr>
          <p:cNvPr id="4" name="Footer Placeholder 3">
            <a:extLst>
              <a:ext uri="{FF2B5EF4-FFF2-40B4-BE49-F238E27FC236}">
                <a16:creationId xmlns:a16="http://schemas.microsoft.com/office/drawing/2014/main" id="{9C07CF33-89F6-40C1-AEBA-85347C33EDB6}"/>
              </a:ext>
            </a:extLst>
          </p:cNvPr>
          <p:cNvSpPr>
            <a:spLocks noGrp="1"/>
          </p:cNvSpPr>
          <p:nvPr>
            <p:ph type="ftr" sz="quarter" idx="11"/>
          </p:nvPr>
        </p:nvSpPr>
        <p:spPr/>
        <p:txBody>
          <a:bodyPr/>
          <a:lstStyle/>
          <a:p>
            <a:pPr>
              <a:defRPr/>
            </a:pPr>
            <a:r>
              <a:rPr lang="en-US" dirty="0"/>
              <a:t>MJS 2022</a:t>
            </a:r>
          </a:p>
        </p:txBody>
      </p:sp>
      <p:sp>
        <p:nvSpPr>
          <p:cNvPr id="5" name="Slide Number Placeholder 4">
            <a:extLst>
              <a:ext uri="{FF2B5EF4-FFF2-40B4-BE49-F238E27FC236}">
                <a16:creationId xmlns:a16="http://schemas.microsoft.com/office/drawing/2014/main" id="{E5408961-4992-4CEB-840E-5E3721D9A365}"/>
              </a:ext>
            </a:extLst>
          </p:cNvPr>
          <p:cNvSpPr>
            <a:spLocks noGrp="1"/>
          </p:cNvSpPr>
          <p:nvPr>
            <p:ph type="sldNum" sz="quarter" idx="12"/>
          </p:nvPr>
        </p:nvSpPr>
        <p:spPr/>
        <p:txBody>
          <a:bodyPr/>
          <a:lstStyle/>
          <a:p>
            <a:pPr>
              <a:defRPr/>
            </a:pPr>
            <a:fld id="{9ECCDDB1-EE36-4BA9-B937-DA84408D8BA5}" type="slidenum">
              <a:rPr lang="en-US" smtClean="0"/>
              <a:pPr>
                <a:defRPr/>
              </a:pPr>
              <a:t>8</a:t>
            </a:fld>
            <a:endParaRPr lang="en-US" dirty="0"/>
          </a:p>
        </p:txBody>
      </p:sp>
    </p:spTree>
    <p:extLst>
      <p:ext uri="{BB962C8B-B14F-4D97-AF65-F5344CB8AC3E}">
        <p14:creationId xmlns:p14="http://schemas.microsoft.com/office/powerpoint/2010/main" val="313827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A88E9B-A9D0-1C60-C53C-88D5BBCA71CD}"/>
              </a:ext>
            </a:extLst>
          </p:cNvPr>
          <p:cNvSpPr>
            <a:spLocks noGrp="1"/>
          </p:cNvSpPr>
          <p:nvPr>
            <p:ph type="ftr" sz="quarter" idx="11"/>
          </p:nvPr>
        </p:nvSpPr>
        <p:spPr/>
        <p:txBody>
          <a:bodyPr/>
          <a:lstStyle/>
          <a:p>
            <a:r>
              <a:rPr lang="en-US"/>
              <a:t>Mike Suley 2022</a:t>
            </a:r>
            <a:endParaRPr lang="en-US" dirty="0"/>
          </a:p>
        </p:txBody>
      </p:sp>
      <p:sp>
        <p:nvSpPr>
          <p:cNvPr id="3" name="Slide Number Placeholder 2">
            <a:extLst>
              <a:ext uri="{FF2B5EF4-FFF2-40B4-BE49-F238E27FC236}">
                <a16:creationId xmlns:a16="http://schemas.microsoft.com/office/drawing/2014/main" id="{17523229-AFFF-A090-4D53-515432E1BA94}"/>
              </a:ext>
            </a:extLst>
          </p:cNvPr>
          <p:cNvSpPr>
            <a:spLocks noGrp="1"/>
          </p:cNvSpPr>
          <p:nvPr>
            <p:ph type="sldNum" sz="quarter" idx="12"/>
          </p:nvPr>
        </p:nvSpPr>
        <p:spPr/>
        <p:txBody>
          <a:bodyPr/>
          <a:lstStyle/>
          <a:p>
            <a:fld id="{4E573493-FEE7-4723-AE46-2FB800EC0DBD}" type="slidenum">
              <a:rPr lang="en-US" smtClean="0"/>
              <a:t>9</a:t>
            </a:fld>
            <a:endParaRPr lang="en-US" dirty="0"/>
          </a:p>
        </p:txBody>
      </p:sp>
      <p:sp>
        <p:nvSpPr>
          <p:cNvPr id="4" name="TextBox 3">
            <a:extLst>
              <a:ext uri="{FF2B5EF4-FFF2-40B4-BE49-F238E27FC236}">
                <a16:creationId xmlns:a16="http://schemas.microsoft.com/office/drawing/2014/main" id="{D46FA2E8-69B4-9828-20A4-6281389B6984}"/>
              </a:ext>
            </a:extLst>
          </p:cNvPr>
          <p:cNvSpPr txBox="1"/>
          <p:nvPr/>
        </p:nvSpPr>
        <p:spPr>
          <a:xfrm>
            <a:off x="1497724" y="804041"/>
            <a:ext cx="8702566" cy="7478970"/>
          </a:xfrm>
          <a:prstGeom prst="rect">
            <a:avLst/>
          </a:prstGeom>
          <a:noFill/>
        </p:spPr>
        <p:txBody>
          <a:bodyPr wrap="square" rtlCol="0">
            <a:spAutoFit/>
          </a:bodyPr>
          <a:lstStyle/>
          <a:p>
            <a:r>
              <a:rPr lang="en-US" sz="4800" b="1" dirty="0"/>
              <a:t>THE IMMACULATE DECEPTION 2.0</a:t>
            </a:r>
          </a:p>
          <a:p>
            <a:endParaRPr lang="en-US" sz="4800" b="1" dirty="0"/>
          </a:p>
          <a:p>
            <a:r>
              <a:rPr lang="en-US" sz="4800" b="1" dirty="0"/>
              <a:t>PITTSBURGH PUBLIC SCHOOLS HAIL MARY</a:t>
            </a:r>
          </a:p>
          <a:p>
            <a:endParaRPr lang="en-US" sz="4000" b="1" dirty="0"/>
          </a:p>
          <a:p>
            <a:endParaRPr lang="en-US" sz="4000" b="1" dirty="0"/>
          </a:p>
          <a:p>
            <a:endParaRPr lang="en-US" sz="4000" b="1" dirty="0"/>
          </a:p>
          <a:p>
            <a:endParaRPr lang="en-US" sz="4000" b="1" dirty="0"/>
          </a:p>
          <a:p>
            <a:endParaRPr lang="en-US" sz="4000" b="1" dirty="0"/>
          </a:p>
          <a:p>
            <a:endParaRPr lang="en-US" sz="4000" b="1" dirty="0"/>
          </a:p>
        </p:txBody>
      </p:sp>
    </p:spTree>
    <p:extLst>
      <p:ext uri="{BB962C8B-B14F-4D97-AF65-F5344CB8AC3E}">
        <p14:creationId xmlns:p14="http://schemas.microsoft.com/office/powerpoint/2010/main" val="794383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372</TotalTime>
  <Words>1424</Words>
  <Application>Microsoft Office PowerPoint</Application>
  <PresentationFormat>Widescreen</PresentationFormat>
  <Paragraphs>378</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Georgia</vt:lpstr>
      <vt:lpstr>Wingdings 3</vt:lpstr>
      <vt:lpstr>Ion</vt:lpstr>
      <vt:lpstr>THE COMMON LEVEL RATIO</vt:lpstr>
      <vt:lpstr>IS THE COMMON LEVEL RATIO APPLIED FAIRLY IN ALLEGHENY COUNTY?</vt:lpstr>
      <vt:lpstr>PowerPoint Presentation</vt:lpstr>
      <vt:lpstr>PowerPoint Presentation</vt:lpstr>
      <vt:lpstr>PowerPoint Presentation</vt:lpstr>
      <vt:lpstr>PowerPoint Presentation</vt:lpstr>
      <vt:lpstr>PowerPoint Presentation</vt:lpstr>
      <vt:lpstr>      ALLEGHENY COUNTY       COMMON LEVEL RATIOS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2022 APPEALS ALLEGHENY  COUNTY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Suley</dc:creator>
  <cp:lastModifiedBy>Michael Suley</cp:lastModifiedBy>
  <cp:revision>93</cp:revision>
  <dcterms:created xsi:type="dcterms:W3CDTF">2021-06-15T22:38:21Z</dcterms:created>
  <dcterms:modified xsi:type="dcterms:W3CDTF">2022-12-20T10:42:34Z</dcterms:modified>
</cp:coreProperties>
</file>