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48"/>
  </p:notesMasterIdLst>
  <p:sldIdLst>
    <p:sldId id="256" r:id="rId5"/>
    <p:sldId id="257" r:id="rId6"/>
    <p:sldId id="258" r:id="rId7"/>
    <p:sldId id="259" r:id="rId8"/>
    <p:sldId id="260"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2" r:id="rId28"/>
    <p:sldId id="286" r:id="rId29"/>
    <p:sldId id="285" r:id="rId30"/>
    <p:sldId id="289" r:id="rId31"/>
    <p:sldId id="292" r:id="rId32"/>
    <p:sldId id="287" r:id="rId33"/>
    <p:sldId id="293" r:id="rId34"/>
    <p:sldId id="297" r:id="rId35"/>
    <p:sldId id="298" r:id="rId36"/>
    <p:sldId id="299" r:id="rId37"/>
    <p:sldId id="300" r:id="rId38"/>
    <p:sldId id="301" r:id="rId39"/>
    <p:sldId id="294" r:id="rId40"/>
    <p:sldId id="302" r:id="rId41"/>
    <p:sldId id="303" r:id="rId42"/>
    <p:sldId id="304" r:id="rId43"/>
    <p:sldId id="288" r:id="rId44"/>
    <p:sldId id="305" r:id="rId45"/>
    <p:sldId id="306" r:id="rId46"/>
    <p:sldId id="307" r:id="rId47"/>
  </p:sldIdLst>
  <p:sldSz cx="12192000" cy="6858000"/>
  <p:notesSz cx="6858000" cy="9144000"/>
  <p:embeddedFontLst>
    <p:embeddedFont>
      <p:font typeface="Corbel" panose="020B0503020204020204" pitchFamily="34" charset="0"/>
      <p:regular r:id="rId49"/>
      <p:bold r:id="rId50"/>
      <p:italic r:id="rId51"/>
      <p:boldItalic r:id="rId52"/>
    </p:embeddedFont>
    <p:embeddedFont>
      <p:font typeface="Calibri" panose="020F050202020403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35707B-E362-BD2F-FBAF-03AED4889A3C}" v="599" dt="2021-09-20T20:25:46.970"/>
    <p1510:client id="{3DEAD4FB-AEA8-D82B-13FE-E8BE7A7E0A88}" v="7" dt="2021-09-21T16:29:09.490"/>
    <p1510:client id="{86E29792-1D37-6B59-CFCD-3DB01D69B811}" v="11" dt="2021-09-21T16:39:30.040"/>
  </p1510:revLst>
</p1510:revInfo>
</file>

<file path=ppt/tableStyles.xml><?xml version="1.0" encoding="utf-8"?>
<a:tblStyleLst xmlns:a="http://schemas.openxmlformats.org/drawingml/2006/main" def="{46D52034-B7B2-4851-B8FA-5266FE3D6968}">
  <a:tblStyle styleId="{46D52034-B7B2-4851-B8FA-5266FE3D696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53"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5.fntdata"/><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fntdata"/><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4.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 Target="slides/slide4.xml"/><Relationship Id="rId51" Type="http://schemas.openxmlformats.org/officeDocument/2006/relationships/font" Target="fonts/font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55015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0614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8402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Tree>
    <p:extLst>
      <p:ext uri="{BB962C8B-B14F-4D97-AF65-F5344CB8AC3E}">
        <p14:creationId xmlns:p14="http://schemas.microsoft.com/office/powerpoint/2010/main" val="16840681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1916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27822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20544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8476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dc/gov/coronavirus/2019-ncov/downloads/declaration-form.pdf" TargetMode="External"/><Relationship Id="rId2" Type="http://schemas.openxmlformats.org/officeDocument/2006/relationships/hyperlink" Target="https://cdc.gov/coronavirus/2019-ncov/communication/Signed=CDC-Eviction-Order.pdf"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covidrentrelief.alleghenycounty.u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actionhousing.org/our-services/emergency-rental-assistance-program/" TargetMode="Externa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6.xml"/><Relationship Id="rId4" Type="http://schemas.openxmlformats.org/officeDocument/2006/relationships/image" Target="../media/image22.tmp"/></Relationships>
</file>

<file path=ppt/slides/_rels/slide33.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www.nlsa.us/" TargetMode="External"/><Relationship Id="rId3" Type="http://schemas.openxmlformats.org/officeDocument/2006/relationships/hyperlink" Target="mailto:Tbailey@pmconline.org" TargetMode="External"/><Relationship Id="rId7"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pmconline.org/home" TargetMode="External"/><Relationship Id="rId5" Type="http://schemas.openxmlformats.org/officeDocument/2006/relationships/hyperlink" Target="http://www.philadelphiabar.org/page/ForThePublic?appNum=2" TargetMode="External"/><Relationship Id="rId4" Type="http://schemas.openxmlformats.org/officeDocument/2006/relationships/hyperlink" Target="http://www.pacourts.us/learn"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hyperlink" Target="https://www.alleghenycourts.us/civil/Housing_Court.aspx"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1.xml.rels><?xml version="1.0" encoding="UTF-8" standalone="yes"?>
<Relationships xmlns="http://schemas.openxmlformats.org/package/2006/relationships"><Relationship Id="rId3" Type="http://schemas.openxmlformats.org/officeDocument/2006/relationships/hyperlink" Target="https://portal.hud.gov/hudportal/HUD?src=/states/pennsylvania/renting/tenantright"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2.xml.rels><?xml version="1.0" encoding="UTF-8" standalone="yes"?>
<Relationships xmlns="http://schemas.openxmlformats.org/package/2006/relationships"><Relationship Id="rId8" Type="http://schemas.openxmlformats.org/officeDocument/2006/relationships/hyperlink" Target="https://portal.hud.gov/hudportal/HUD?src=/states/pennsylvania/renting/tenantright" TargetMode="External"/><Relationship Id="rId3" Type="http://schemas.openxmlformats.org/officeDocument/2006/relationships/hyperlink" Target="http://www.nolo.com/legal-encyclopedia/overview-landlord-tenant-laws-pennsylvania.html" TargetMode="External"/><Relationship Id="rId7" Type="http://schemas.openxmlformats.org/officeDocument/2006/relationships/hyperlink" Target="https://www.palawhelp.org/issues/housing-and-shelter/tenants-right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thelpa.com/lpa/landlord-tenant-law/pennsylvania-security-deposit-law.html" TargetMode="External"/><Relationship Id="rId5" Type="http://schemas.openxmlformats.org/officeDocument/2006/relationships/hyperlink" Target="https://www.apartments.com/rental-manager/resources/state-laws/pennsylvania" TargetMode="External"/><Relationship Id="rId4" Type="http://schemas.openxmlformats.org/officeDocument/2006/relationships/hyperlink" Target="https://www.thelpa.com/lpa/landlord-tenant-law/pennsylvania-landlord-tenant-law.html" TargetMode="External"/><Relationship Id="rId9" Type="http://schemas.openxmlformats.org/officeDocument/2006/relationships/image" Target="../media/image3.jpg"/></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1234966" y="3828107"/>
            <a:ext cx="9529379" cy="2826183"/>
          </a:xfrm>
          <a:prstGeom prst="rect">
            <a:avLst/>
          </a:prstGeom>
          <a:noFill/>
          <a:ln>
            <a:noFill/>
          </a:ln>
        </p:spPr>
        <p:txBody>
          <a:bodyPr spcFirstLastPara="1" wrap="square" lIns="91425" tIns="45700" rIns="91425" bIns="45700" anchor="b" anchorCtr="0">
            <a:noAutofit/>
          </a:bodyPr>
          <a:lstStyle/>
          <a:p>
            <a:pPr>
              <a:buClr>
                <a:srgbClr val="C00000"/>
              </a:buClr>
            </a:pPr>
            <a:r>
              <a:rPr lang="en-US" b="1" dirty="0">
                <a:solidFill>
                  <a:srgbClr val="C00000"/>
                </a:solidFill>
              </a:rPr>
              <a:t/>
            </a:r>
            <a:br>
              <a:rPr lang="en-US" b="1" dirty="0">
                <a:solidFill>
                  <a:srgbClr val="C00000"/>
                </a:solidFill>
              </a:rPr>
            </a:br>
            <a:r>
              <a:rPr lang="en-US" b="1" dirty="0"/>
              <a:t/>
            </a:r>
            <a:br>
              <a:rPr lang="en-US" b="1" dirty="0"/>
            </a:br>
            <a:r>
              <a:rPr lang="en-US" b="1" dirty="0">
                <a:solidFill>
                  <a:srgbClr val="C00000"/>
                </a:solidFill>
              </a:rPr>
              <a:t>PMC Shares™</a:t>
            </a:r>
            <a:r>
              <a:rPr lang="en-US" b="1" dirty="0"/>
              <a:t/>
            </a:r>
            <a:br>
              <a:rPr lang="en-US" b="1" dirty="0"/>
            </a:br>
            <a:r>
              <a:rPr lang="en-US" b="1" dirty="0">
                <a:solidFill>
                  <a:srgbClr val="C00000"/>
                </a:solidFill>
              </a:rPr>
              <a:t>Landlord-Tenant Disputes</a:t>
            </a:r>
            <a:r>
              <a:rPr lang="en-US" sz="4000" b="1" dirty="0"/>
              <a:t/>
            </a:r>
            <a:br>
              <a:rPr lang="en-US" sz="4000" b="1" dirty="0"/>
            </a:br>
            <a:r>
              <a:rPr lang="en-US" sz="3200" b="1" dirty="0">
                <a:solidFill>
                  <a:srgbClr val="C00000"/>
                </a:solidFill>
              </a:rPr>
              <a:t>Hosted by:  Allegheny County Law Library</a:t>
            </a:r>
            <a:r>
              <a:rPr lang="en-US" sz="3200" b="1" dirty="0"/>
              <a:t/>
            </a:r>
            <a:br>
              <a:rPr lang="en-US" sz="3200" b="1" dirty="0"/>
            </a:br>
            <a:r>
              <a:rPr lang="en-US" sz="3200" b="1" dirty="0">
                <a:solidFill>
                  <a:srgbClr val="C00000"/>
                </a:solidFill>
              </a:rPr>
              <a:t>Presenters:  Judge David Barton &amp; Judge Richard King</a:t>
            </a:r>
            <a:r>
              <a:rPr lang="en-US" sz="3200" b="1" dirty="0"/>
              <a:t/>
            </a:r>
            <a:br>
              <a:rPr lang="en-US" sz="3200" b="1" dirty="0"/>
            </a:br>
            <a:r>
              <a:rPr lang="en-US" sz="3200" b="1" dirty="0"/>
              <a:t/>
            </a:r>
            <a:br>
              <a:rPr lang="en-US" sz="3200" b="1" dirty="0"/>
            </a:br>
            <a:r>
              <a:rPr lang="en-US" sz="3200" b="1" dirty="0">
                <a:solidFill>
                  <a:srgbClr val="C00000"/>
                </a:solidFill>
              </a:rPr>
              <a:t>September 22, 2021</a:t>
            </a:r>
            <a:endParaRPr lang="en-US"/>
          </a:p>
        </p:txBody>
      </p:sp>
      <p:pic>
        <p:nvPicPr>
          <p:cNvPr id="89" name="Google Shape;89;p13"/>
          <p:cNvPicPr preferRelativeResize="0"/>
          <p:nvPr/>
        </p:nvPicPr>
        <p:blipFill rotWithShape="1">
          <a:blip r:embed="rId3">
            <a:alphaModFix/>
          </a:blip>
          <a:srcRect b="21490"/>
          <a:stretch/>
        </p:blipFill>
        <p:spPr>
          <a:xfrm>
            <a:off x="0" y="382"/>
            <a:ext cx="12192001" cy="1873624"/>
          </a:xfrm>
          <a:prstGeom prst="rect">
            <a:avLst/>
          </a:prstGeom>
          <a:noFill/>
          <a:ln>
            <a:noFill/>
          </a:ln>
        </p:spPr>
      </p:pic>
      <p:sp>
        <p:nvSpPr>
          <p:cNvPr id="90" name="Google Shape;90;p13"/>
          <p:cNvSpPr txBox="1"/>
          <p:nvPr/>
        </p:nvSpPr>
        <p:spPr>
          <a:xfrm>
            <a:off x="3721510" y="1358918"/>
            <a:ext cx="6946490"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i="0" u="none" strike="noStrike" cap="none">
                <a:solidFill>
                  <a:schemeClr val="lt1"/>
                </a:solidFill>
                <a:latin typeface="Corbel"/>
                <a:ea typeface="Corbel"/>
                <a:cs typeface="Corbel"/>
                <a:sym typeface="Corbel"/>
              </a:rPr>
              <a:t>Pennsylvanians for Modern Courts</a:t>
            </a:r>
            <a:endParaRPr sz="3200" b="1">
              <a:solidFill>
                <a:schemeClr val="lt1"/>
              </a:solidFill>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400"/>
              <a:buFont typeface="Calibri"/>
              <a:buNone/>
            </a:pPr>
            <a:r>
              <a:rPr lang="en-US" b="1">
                <a:solidFill>
                  <a:srgbClr val="C00000"/>
                </a:solidFill>
              </a:rPr>
              <a:t>What other rights do tenants have?</a:t>
            </a:r>
            <a:endParaRPr b="1">
              <a:solidFill>
                <a:srgbClr val="C00000"/>
              </a:solidFill>
            </a:endParaRPr>
          </a:p>
        </p:txBody>
      </p:sp>
      <p:sp>
        <p:nvSpPr>
          <p:cNvPr id="179" name="Google Shape;179;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chemeClr val="dk1"/>
              </a:buClr>
              <a:buSzPts val="3200"/>
              <a:buChar char="•"/>
            </a:pPr>
            <a:r>
              <a:rPr lang="en-US" sz="3200" dirty="0"/>
              <a:t>A landlord cannot do the following to a tenant:</a:t>
            </a:r>
            <a:endParaRPr dirty="0"/>
          </a:p>
          <a:p>
            <a:pPr marL="685800" lvl="1" indent="-228600" algn="l" rtl="0">
              <a:lnSpc>
                <a:spcPct val="80000"/>
              </a:lnSpc>
              <a:spcBef>
                <a:spcPts val="500"/>
              </a:spcBef>
              <a:spcAft>
                <a:spcPts val="0"/>
              </a:spcAft>
              <a:buClr>
                <a:schemeClr val="dk1"/>
              </a:buClr>
              <a:buSzPts val="2800"/>
              <a:buChar char="•"/>
            </a:pPr>
            <a:r>
              <a:rPr lang="en-US" sz="2800" dirty="0"/>
              <a:t>Take or sell a tenant’s property if they do not pay rent</a:t>
            </a:r>
            <a:endParaRPr dirty="0"/>
          </a:p>
          <a:p>
            <a:pPr marL="685800" lvl="1" indent="-228600">
              <a:lnSpc>
                <a:spcPct val="80000"/>
              </a:lnSpc>
              <a:buSzPts val="2800"/>
            </a:pPr>
            <a:r>
              <a:rPr lang="en-US" sz="2800" dirty="0"/>
              <a:t>Shut off utilities or lock a tenant out of the property if they do not pay rent (also known as self-help evictions)</a:t>
            </a:r>
            <a:endParaRPr dirty="0"/>
          </a:p>
          <a:p>
            <a:pPr marL="685800" lvl="1" indent="-228600">
              <a:lnSpc>
                <a:spcPct val="80000"/>
              </a:lnSpc>
              <a:buSzPts val="2800"/>
            </a:pPr>
            <a:r>
              <a:rPr lang="en-US" sz="2800" dirty="0"/>
              <a:t>Harass a tenant (what a reasonable person believes)</a:t>
            </a:r>
            <a:endParaRPr dirty="0"/>
          </a:p>
          <a:p>
            <a:pPr marL="685800" lvl="1" indent="-228600" algn="l" rtl="0">
              <a:lnSpc>
                <a:spcPct val="80000"/>
              </a:lnSpc>
              <a:spcBef>
                <a:spcPts val="500"/>
              </a:spcBef>
              <a:spcAft>
                <a:spcPts val="0"/>
              </a:spcAft>
              <a:buClr>
                <a:schemeClr val="dk1"/>
              </a:buClr>
              <a:buSzPts val="2800"/>
              <a:buChar char="•"/>
            </a:pPr>
            <a:r>
              <a:rPr lang="en-US" sz="2800" dirty="0"/>
              <a:t>Enter the property or allow others to enter the property without giving notice (except in an emergency)</a:t>
            </a:r>
            <a:endParaRPr dirty="0"/>
          </a:p>
          <a:p>
            <a:pPr marL="685800" lvl="1" indent="-228600">
              <a:lnSpc>
                <a:spcPct val="80000"/>
              </a:lnSpc>
              <a:buSzPts val="2800"/>
            </a:pPr>
            <a:r>
              <a:rPr lang="en-US" sz="2800" dirty="0"/>
              <a:t>Require a deposit for an assistance animal (medical prescription)</a:t>
            </a:r>
            <a:endParaRPr dirty="0"/>
          </a:p>
          <a:p>
            <a:pPr marL="685800" lvl="1" indent="-228600" algn="l" rtl="0">
              <a:lnSpc>
                <a:spcPct val="80000"/>
              </a:lnSpc>
              <a:spcBef>
                <a:spcPts val="500"/>
              </a:spcBef>
              <a:spcAft>
                <a:spcPts val="0"/>
              </a:spcAft>
              <a:buClr>
                <a:schemeClr val="dk1"/>
              </a:buClr>
              <a:buSzPts val="2800"/>
              <a:buChar char="•"/>
            </a:pPr>
            <a:r>
              <a:rPr lang="en-US" sz="2800" dirty="0"/>
              <a:t>Cancel an existing lease of the tenant’s if the building is sold to a new </a:t>
            </a:r>
            <a:r>
              <a:rPr lang="en-US" sz="2800" dirty="0" smtClean="0"/>
              <a:t>landlord</a:t>
            </a:r>
          </a:p>
          <a:p>
            <a:pPr marL="228600" indent="-228600">
              <a:lnSpc>
                <a:spcPct val="80000"/>
              </a:lnSpc>
              <a:spcBef>
                <a:spcPts val="500"/>
              </a:spcBef>
              <a:buSzPts val="2800"/>
            </a:pPr>
            <a:r>
              <a:rPr lang="en-US" sz="3200" dirty="0" smtClean="0"/>
              <a:t>Tenant has a covenant of quiet enjoyment</a:t>
            </a:r>
            <a:endParaRPr lang="en-US" sz="3200" dirty="0"/>
          </a:p>
          <a:p>
            <a:pPr marL="457200" lvl="1" indent="0" algn="l" rtl="0">
              <a:lnSpc>
                <a:spcPct val="80000"/>
              </a:lnSpc>
              <a:spcBef>
                <a:spcPts val="500"/>
              </a:spcBef>
              <a:spcAft>
                <a:spcPts val="0"/>
              </a:spcAft>
              <a:buClr>
                <a:schemeClr val="dk1"/>
              </a:buClr>
              <a:buSzPts val="2800"/>
              <a:buNone/>
            </a:pPr>
            <a:endParaRPr lang="en-US" sz="2800" dirty="0" smtClean="0"/>
          </a:p>
        </p:txBody>
      </p:sp>
      <p:pic>
        <p:nvPicPr>
          <p:cNvPr id="180" name="Google Shape;180;p23"/>
          <p:cNvPicPr preferRelativeResize="0"/>
          <p:nvPr/>
        </p:nvPicPr>
        <p:blipFill rotWithShape="1">
          <a:blip r:embed="rId3">
            <a:alphaModFix/>
          </a:blip>
          <a:srcRect/>
          <a:stretch/>
        </p:blipFill>
        <p:spPr>
          <a:xfrm>
            <a:off x="11223812" y="1"/>
            <a:ext cx="968188" cy="968188"/>
          </a:xfrm>
          <a:prstGeom prst="rect">
            <a:avLst/>
          </a:prstGeom>
          <a:noFill/>
          <a:ln>
            <a:noFill/>
          </a:ln>
        </p:spPr>
      </p:pic>
      <p:sp>
        <p:nvSpPr>
          <p:cNvPr id="181" name="Google Shape;181;p23"/>
          <p:cNvSpPr/>
          <p:nvPr/>
        </p:nvSpPr>
        <p:spPr>
          <a:xfrm>
            <a:off x="9276230" y="1"/>
            <a:ext cx="1947582"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solidFill>
                  <a:srgbClr val="2E74B5"/>
                </a:solidFill>
                <a:latin typeface="Calibri"/>
                <a:ea typeface="Calibri"/>
                <a:cs typeface="Calibri"/>
                <a:sym typeface="Calibri"/>
              </a:rPr>
              <a:t>PENNSYLVANIANS</a:t>
            </a:r>
            <a:r>
              <a:rPr lang="en-US" sz="1400" b="1">
                <a:solidFill>
                  <a:srgbClr val="2E75B5"/>
                </a:solidFill>
                <a:latin typeface="Calibri"/>
                <a:ea typeface="Calibri"/>
                <a:cs typeface="Calibri"/>
                <a:sym typeface="Calibri"/>
              </a:rPr>
              <a:t> </a:t>
            </a:r>
            <a:r>
              <a:rPr lang="en-US" sz="1050" b="1">
                <a:solidFill>
                  <a:srgbClr val="2E75B5"/>
                </a:solidFill>
                <a:latin typeface="Calibri"/>
                <a:ea typeface="Calibri"/>
                <a:cs typeface="Calibri"/>
                <a:sym typeface="Calibri"/>
              </a:rPr>
              <a:t>FOR</a:t>
            </a:r>
            <a:r>
              <a:rPr lang="en-US" sz="1400" b="1">
                <a:solidFill>
                  <a:srgbClr val="2E75B5"/>
                </a:solidFill>
                <a:latin typeface="Calibri"/>
                <a:ea typeface="Calibri"/>
                <a:cs typeface="Calibri"/>
                <a:sym typeface="Calibri"/>
              </a:rPr>
              <a:t> </a:t>
            </a:r>
            <a:r>
              <a:rPr lang="en-US" sz="1400" b="1">
                <a:solidFill>
                  <a:srgbClr val="C00000"/>
                </a:solidFill>
                <a:latin typeface="Calibri"/>
                <a:ea typeface="Calibri"/>
                <a:cs typeface="Calibri"/>
                <a:sym typeface="Calibri"/>
              </a:rPr>
              <a:t>MODERN COURTS</a:t>
            </a:r>
            <a:endParaRPr sz="1400">
              <a:solidFill>
                <a:srgbClr val="C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400"/>
              <a:buFont typeface="Calibri"/>
              <a:buNone/>
            </a:pPr>
            <a:r>
              <a:rPr lang="en-US" b="1">
                <a:solidFill>
                  <a:srgbClr val="C00000"/>
                </a:solidFill>
              </a:rPr>
              <a:t>What are a landlord’s rights?</a:t>
            </a:r>
            <a:endParaRPr b="1">
              <a:solidFill>
                <a:srgbClr val="C00000"/>
              </a:solidFill>
            </a:endParaRPr>
          </a:p>
        </p:txBody>
      </p:sp>
      <p:sp>
        <p:nvSpPr>
          <p:cNvPr id="187" name="Google Shape;187;p24"/>
          <p:cNvSpPr txBox="1">
            <a:spLocks noGrp="1"/>
          </p:cNvSpPr>
          <p:nvPr>
            <p:ph type="body" idx="1"/>
          </p:nvPr>
        </p:nvSpPr>
        <p:spPr>
          <a:xfrm>
            <a:off x="838200" y="1501775"/>
            <a:ext cx="10515600" cy="4351338"/>
          </a:xfrm>
          <a:prstGeom prst="rect">
            <a:avLst/>
          </a:prstGeom>
          <a:noFill/>
          <a:ln>
            <a:noFill/>
          </a:ln>
        </p:spPr>
        <p:txBody>
          <a:bodyPr spcFirstLastPara="1" wrap="square" lIns="91425" tIns="45700" rIns="91425" bIns="45700" anchor="t" anchorCtr="0">
            <a:noAutofit/>
          </a:bodyPr>
          <a:lstStyle/>
          <a:p>
            <a:pPr marL="228600" indent="-228600">
              <a:spcBef>
                <a:spcPts val="0"/>
              </a:spcBef>
              <a:buSzPts val="2800"/>
            </a:pPr>
            <a:r>
              <a:rPr lang="en-US" dirty="0"/>
              <a:t>A landlord can set rules about how the property and common areas can be used. </a:t>
            </a:r>
            <a:endParaRPr dirty="0"/>
          </a:p>
          <a:p>
            <a:pPr marL="228600" indent="-228600">
              <a:buSzPts val="2800"/>
            </a:pPr>
            <a:r>
              <a:rPr lang="en-US" dirty="0"/>
              <a:t>They are entitled to having keys to the property – if tenant changes the locks, must give landlord a copy</a:t>
            </a:r>
            <a:r>
              <a:rPr lang="en-US" dirty="0" smtClean="0"/>
              <a:t>.</a:t>
            </a:r>
          </a:p>
          <a:p>
            <a:pPr marL="228600" indent="-228600">
              <a:buSzPts val="2800"/>
            </a:pPr>
            <a:r>
              <a:rPr lang="en-US" dirty="0"/>
              <a:t>They MUST pursue evictions through the court </a:t>
            </a:r>
            <a:r>
              <a:rPr lang="en-US" dirty="0" smtClean="0"/>
              <a:t>system – no SELF-HELP eviction.</a:t>
            </a:r>
            <a:endParaRPr dirty="0"/>
          </a:p>
          <a:p>
            <a:pPr marL="228600" indent="-228600">
              <a:buSzPts val="2800"/>
            </a:pPr>
            <a:r>
              <a:rPr lang="en-US" dirty="0"/>
              <a:t>Landlords have the right to evict a tenant if they do not pay rent or do not pay on time consistently or if they break or breach agreements in the lease. (a breach can be repaired)</a:t>
            </a:r>
            <a:endParaRPr dirty="0"/>
          </a:p>
          <a:p>
            <a:pPr marL="228600" indent="-228600">
              <a:buSzPts val="2800"/>
            </a:pPr>
            <a:r>
              <a:rPr lang="en-US" dirty="0" smtClean="0"/>
              <a:t>Landlords </a:t>
            </a:r>
            <a:r>
              <a:rPr lang="en-US" dirty="0"/>
              <a:t>may require security deposits. </a:t>
            </a:r>
            <a:endParaRPr dirty="0"/>
          </a:p>
          <a:p>
            <a:pPr marL="228600" lvl="0" indent="-228600" algn="l" rtl="0">
              <a:lnSpc>
                <a:spcPct val="90000"/>
              </a:lnSpc>
              <a:spcBef>
                <a:spcPts val="1000"/>
              </a:spcBef>
              <a:spcAft>
                <a:spcPts val="0"/>
              </a:spcAft>
              <a:buClr>
                <a:schemeClr val="dk1"/>
              </a:buClr>
              <a:buSzPts val="2800"/>
              <a:buChar char="•"/>
            </a:pPr>
            <a:r>
              <a:rPr lang="en-US" dirty="0"/>
              <a:t>Landlords are not responsible for a tenant’s personal belongings.</a:t>
            </a:r>
            <a:endParaRPr dirty="0"/>
          </a:p>
        </p:txBody>
      </p:sp>
      <p:pic>
        <p:nvPicPr>
          <p:cNvPr id="188" name="Google Shape;188;p24"/>
          <p:cNvPicPr preferRelativeResize="0"/>
          <p:nvPr/>
        </p:nvPicPr>
        <p:blipFill rotWithShape="1">
          <a:blip r:embed="rId3">
            <a:alphaModFix/>
          </a:blip>
          <a:srcRect/>
          <a:stretch/>
        </p:blipFill>
        <p:spPr>
          <a:xfrm>
            <a:off x="11223812" y="1"/>
            <a:ext cx="968188" cy="968188"/>
          </a:xfrm>
          <a:prstGeom prst="rect">
            <a:avLst/>
          </a:prstGeom>
          <a:noFill/>
          <a:ln>
            <a:noFill/>
          </a:ln>
        </p:spPr>
      </p:pic>
      <p:sp>
        <p:nvSpPr>
          <p:cNvPr id="189" name="Google Shape;189;p24"/>
          <p:cNvSpPr/>
          <p:nvPr/>
        </p:nvSpPr>
        <p:spPr>
          <a:xfrm>
            <a:off x="9276230" y="1"/>
            <a:ext cx="1947582"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solidFill>
                  <a:srgbClr val="2E74B5"/>
                </a:solidFill>
                <a:latin typeface="Calibri"/>
                <a:ea typeface="Calibri"/>
                <a:cs typeface="Calibri"/>
                <a:sym typeface="Calibri"/>
              </a:rPr>
              <a:t>PENNSYLVANIANS</a:t>
            </a:r>
            <a:r>
              <a:rPr lang="en-US" sz="1400" b="1">
                <a:solidFill>
                  <a:srgbClr val="2E75B5"/>
                </a:solidFill>
                <a:latin typeface="Calibri"/>
                <a:ea typeface="Calibri"/>
                <a:cs typeface="Calibri"/>
                <a:sym typeface="Calibri"/>
              </a:rPr>
              <a:t> </a:t>
            </a:r>
            <a:r>
              <a:rPr lang="en-US" sz="1050" b="1">
                <a:solidFill>
                  <a:srgbClr val="2E75B5"/>
                </a:solidFill>
                <a:latin typeface="Calibri"/>
                <a:ea typeface="Calibri"/>
                <a:cs typeface="Calibri"/>
                <a:sym typeface="Calibri"/>
              </a:rPr>
              <a:t>FOR</a:t>
            </a:r>
            <a:r>
              <a:rPr lang="en-US" sz="1400" b="1">
                <a:solidFill>
                  <a:srgbClr val="2E75B5"/>
                </a:solidFill>
                <a:latin typeface="Calibri"/>
                <a:ea typeface="Calibri"/>
                <a:cs typeface="Calibri"/>
                <a:sym typeface="Calibri"/>
              </a:rPr>
              <a:t> </a:t>
            </a:r>
            <a:r>
              <a:rPr lang="en-US" sz="1400" b="1">
                <a:solidFill>
                  <a:srgbClr val="C00000"/>
                </a:solidFill>
                <a:latin typeface="Calibri"/>
                <a:ea typeface="Calibri"/>
                <a:cs typeface="Calibri"/>
                <a:sym typeface="Calibri"/>
              </a:rPr>
              <a:t>MODERN COURTS</a:t>
            </a:r>
            <a:endParaRPr sz="1400">
              <a:solidFill>
                <a:srgbClr val="C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5"/>
          <p:cNvSpPr txBox="1">
            <a:spLocks noGrp="1"/>
          </p:cNvSpPr>
          <p:nvPr>
            <p:ph type="title"/>
          </p:nvPr>
        </p:nvSpPr>
        <p:spPr>
          <a:xfrm>
            <a:off x="838200" y="365126"/>
            <a:ext cx="10515600" cy="67990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400"/>
              <a:buFont typeface="Calibri"/>
              <a:buNone/>
            </a:pPr>
            <a:r>
              <a:rPr lang="en-US" b="1" dirty="0">
                <a:solidFill>
                  <a:srgbClr val="C00000"/>
                </a:solidFill>
              </a:rPr>
              <a:t>What are a tenant’s responsibilities?</a:t>
            </a:r>
            <a:endParaRPr b="1" dirty="0">
              <a:solidFill>
                <a:srgbClr val="C00000"/>
              </a:solidFill>
            </a:endParaRPr>
          </a:p>
        </p:txBody>
      </p:sp>
      <p:sp>
        <p:nvSpPr>
          <p:cNvPr id="195" name="Google Shape;195;p25"/>
          <p:cNvSpPr txBox="1">
            <a:spLocks noGrp="1"/>
          </p:cNvSpPr>
          <p:nvPr>
            <p:ph type="body" idx="1"/>
          </p:nvPr>
        </p:nvSpPr>
        <p:spPr>
          <a:xfrm>
            <a:off x="838200" y="962560"/>
            <a:ext cx="10515600" cy="4970325"/>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chemeClr val="dk1"/>
              </a:buClr>
              <a:buSzPts val="2800"/>
              <a:buChar char="•"/>
            </a:pPr>
            <a:r>
              <a:rPr lang="en-US" dirty="0"/>
              <a:t>A tenant’s main responsibility is to pay the rent and to pay it on time.</a:t>
            </a:r>
            <a:endParaRPr dirty="0"/>
          </a:p>
          <a:p>
            <a:pPr marL="228600" lvl="0" indent="-228600" algn="l" rtl="0">
              <a:lnSpc>
                <a:spcPct val="80000"/>
              </a:lnSpc>
              <a:spcBef>
                <a:spcPts val="1000"/>
              </a:spcBef>
              <a:spcAft>
                <a:spcPts val="0"/>
              </a:spcAft>
              <a:buClr>
                <a:schemeClr val="dk1"/>
              </a:buClr>
              <a:buSzPts val="2800"/>
              <a:buChar char="•"/>
            </a:pPr>
            <a:r>
              <a:rPr lang="en-US" dirty="0"/>
              <a:t>They must also obey the terms of the lease.</a:t>
            </a:r>
            <a:endParaRPr dirty="0"/>
          </a:p>
          <a:p>
            <a:pPr marL="685800" lvl="1" indent="-228600" algn="l" rtl="0">
              <a:lnSpc>
                <a:spcPct val="80000"/>
              </a:lnSpc>
              <a:spcBef>
                <a:spcPts val="500"/>
              </a:spcBef>
              <a:spcAft>
                <a:spcPts val="0"/>
              </a:spcAft>
              <a:buClr>
                <a:schemeClr val="dk1"/>
              </a:buClr>
              <a:buSzPts val="2400"/>
              <a:buChar char="•"/>
            </a:pPr>
            <a:r>
              <a:rPr lang="en-US" dirty="0"/>
              <a:t>If the lease states that the tenant must pay utilities, the tenant must get the bills from landlord.</a:t>
            </a:r>
            <a:endParaRPr dirty="0"/>
          </a:p>
          <a:p>
            <a:pPr marL="685800" lvl="1" indent="-228600" algn="l" rtl="0">
              <a:lnSpc>
                <a:spcPct val="80000"/>
              </a:lnSpc>
              <a:spcBef>
                <a:spcPts val="500"/>
              </a:spcBef>
              <a:spcAft>
                <a:spcPts val="0"/>
              </a:spcAft>
              <a:buClr>
                <a:schemeClr val="dk1"/>
              </a:buClr>
              <a:buSzPts val="2400"/>
              <a:buChar char="•"/>
            </a:pPr>
            <a:r>
              <a:rPr lang="en-US" dirty="0"/>
              <a:t>Make sure to get a signed copy of the lease to monitor the rules and terms so you can obey them.</a:t>
            </a:r>
            <a:endParaRPr dirty="0"/>
          </a:p>
          <a:p>
            <a:pPr marL="228600" lvl="0" indent="-228600" algn="l" rtl="0">
              <a:lnSpc>
                <a:spcPct val="80000"/>
              </a:lnSpc>
              <a:spcBef>
                <a:spcPts val="1000"/>
              </a:spcBef>
              <a:spcAft>
                <a:spcPts val="0"/>
              </a:spcAft>
              <a:buClr>
                <a:schemeClr val="dk1"/>
              </a:buClr>
              <a:buSzPts val="2800"/>
              <a:buChar char="•"/>
            </a:pPr>
            <a:r>
              <a:rPr lang="en-US" dirty="0"/>
              <a:t>The tenant must communicate with the landlord about repair issues as soon as they occur. It is best to do this in writing and to keep a copy of this notice</a:t>
            </a:r>
            <a:r>
              <a:rPr lang="en-US" dirty="0" smtClean="0"/>
              <a:t>. If there are issues affecting health and the landlord doesn’t respond in a reasonable time, can call the Allegheny County Health Inspector</a:t>
            </a:r>
            <a:endParaRPr dirty="0"/>
          </a:p>
          <a:p>
            <a:pPr marL="228600" indent="-228600">
              <a:lnSpc>
                <a:spcPct val="80000"/>
              </a:lnSpc>
              <a:buSzPts val="2800"/>
            </a:pPr>
            <a:r>
              <a:rPr lang="en-US" dirty="0"/>
              <a:t>The tenant should return the property to the way it was when they moved in, minus reasonable wear and tear, removing all belongings.</a:t>
            </a:r>
          </a:p>
          <a:p>
            <a:pPr marL="0" indent="0">
              <a:lnSpc>
                <a:spcPct val="80000"/>
              </a:lnSpc>
              <a:buSzPts val="2800"/>
              <a:buNone/>
            </a:pPr>
            <a:r>
              <a:rPr lang="en-US" sz="2000" dirty="0"/>
              <a:t>(if you paint the walls, and they were white when you moved in, you may have to paint them back to white.)</a:t>
            </a:r>
          </a:p>
        </p:txBody>
      </p:sp>
      <p:pic>
        <p:nvPicPr>
          <p:cNvPr id="196" name="Google Shape;196;p25"/>
          <p:cNvPicPr preferRelativeResize="0"/>
          <p:nvPr/>
        </p:nvPicPr>
        <p:blipFill rotWithShape="1">
          <a:blip r:embed="rId3">
            <a:alphaModFix/>
          </a:blip>
          <a:srcRect/>
          <a:stretch/>
        </p:blipFill>
        <p:spPr>
          <a:xfrm>
            <a:off x="11223812" y="1"/>
            <a:ext cx="968188" cy="968188"/>
          </a:xfrm>
          <a:prstGeom prst="rect">
            <a:avLst/>
          </a:prstGeom>
          <a:noFill/>
          <a:ln>
            <a:noFill/>
          </a:ln>
        </p:spPr>
      </p:pic>
      <p:sp>
        <p:nvSpPr>
          <p:cNvPr id="197" name="Google Shape;197;p25"/>
          <p:cNvSpPr/>
          <p:nvPr/>
        </p:nvSpPr>
        <p:spPr>
          <a:xfrm>
            <a:off x="9276230" y="1"/>
            <a:ext cx="1947582"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solidFill>
                  <a:srgbClr val="2E74B5"/>
                </a:solidFill>
                <a:latin typeface="Calibri"/>
                <a:ea typeface="Calibri"/>
                <a:cs typeface="Calibri"/>
                <a:sym typeface="Calibri"/>
              </a:rPr>
              <a:t>PENNSYLVANIANS</a:t>
            </a:r>
            <a:r>
              <a:rPr lang="en-US" sz="1400" b="1">
                <a:solidFill>
                  <a:srgbClr val="2E75B5"/>
                </a:solidFill>
                <a:latin typeface="Calibri"/>
                <a:ea typeface="Calibri"/>
                <a:cs typeface="Calibri"/>
                <a:sym typeface="Calibri"/>
              </a:rPr>
              <a:t> </a:t>
            </a:r>
            <a:r>
              <a:rPr lang="en-US" sz="1050" b="1">
                <a:solidFill>
                  <a:srgbClr val="2E75B5"/>
                </a:solidFill>
                <a:latin typeface="Calibri"/>
                <a:ea typeface="Calibri"/>
                <a:cs typeface="Calibri"/>
                <a:sym typeface="Calibri"/>
              </a:rPr>
              <a:t>FOR</a:t>
            </a:r>
            <a:r>
              <a:rPr lang="en-US" sz="1400" b="1">
                <a:solidFill>
                  <a:srgbClr val="2E75B5"/>
                </a:solidFill>
                <a:latin typeface="Calibri"/>
                <a:ea typeface="Calibri"/>
                <a:cs typeface="Calibri"/>
                <a:sym typeface="Calibri"/>
              </a:rPr>
              <a:t> </a:t>
            </a:r>
            <a:r>
              <a:rPr lang="en-US" sz="1400" b="1">
                <a:solidFill>
                  <a:srgbClr val="C00000"/>
                </a:solidFill>
                <a:latin typeface="Calibri"/>
                <a:ea typeface="Calibri"/>
                <a:cs typeface="Calibri"/>
                <a:sym typeface="Calibri"/>
              </a:rPr>
              <a:t>MODERN COURTS</a:t>
            </a:r>
            <a:endParaRPr sz="1400">
              <a:solidFill>
                <a:srgbClr val="C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6"/>
          <p:cNvSpPr txBox="1">
            <a:spLocks noGrp="1"/>
          </p:cNvSpPr>
          <p:nvPr>
            <p:ph type="title"/>
          </p:nvPr>
        </p:nvSpPr>
        <p:spPr>
          <a:xfrm>
            <a:off x="838199" y="141474"/>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400"/>
              <a:buFont typeface="Calibri"/>
              <a:buNone/>
            </a:pPr>
            <a:r>
              <a:rPr lang="en-US" b="1">
                <a:solidFill>
                  <a:srgbClr val="C00000"/>
                </a:solidFill>
              </a:rPr>
              <a:t>What are a landlord’s responsibilities?</a:t>
            </a:r>
            <a:endParaRPr b="1">
              <a:solidFill>
                <a:srgbClr val="C00000"/>
              </a:solidFill>
            </a:endParaRPr>
          </a:p>
        </p:txBody>
      </p:sp>
      <p:sp>
        <p:nvSpPr>
          <p:cNvPr id="203" name="Google Shape;203;p26"/>
          <p:cNvSpPr txBox="1">
            <a:spLocks noGrp="1"/>
          </p:cNvSpPr>
          <p:nvPr>
            <p:ph type="body" idx="1"/>
          </p:nvPr>
        </p:nvSpPr>
        <p:spPr>
          <a:xfrm>
            <a:off x="838199" y="1142346"/>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Main duty: maintain the property in good condition.</a:t>
            </a:r>
            <a:endParaRPr/>
          </a:p>
          <a:p>
            <a:pPr marL="685800" lvl="1" indent="-228600" algn="l" rtl="0">
              <a:lnSpc>
                <a:spcPct val="90000"/>
              </a:lnSpc>
              <a:spcBef>
                <a:spcPts val="500"/>
              </a:spcBef>
              <a:spcAft>
                <a:spcPts val="0"/>
              </a:spcAft>
              <a:buClr>
                <a:schemeClr val="dk1"/>
              </a:buClr>
              <a:buSzPts val="2400"/>
              <a:buChar char="•"/>
            </a:pPr>
            <a:r>
              <a:rPr lang="en-US"/>
              <a:t>Safe, sanitary and accessible as determined by housing codes. </a:t>
            </a:r>
            <a:endParaRPr/>
          </a:p>
          <a:p>
            <a:pPr marL="685800" lvl="1" indent="-228600" algn="l" rtl="0">
              <a:lnSpc>
                <a:spcPct val="90000"/>
              </a:lnSpc>
              <a:spcBef>
                <a:spcPts val="500"/>
              </a:spcBef>
              <a:spcAft>
                <a:spcPts val="0"/>
              </a:spcAft>
              <a:buClr>
                <a:schemeClr val="dk1"/>
              </a:buClr>
              <a:buSzPts val="2400"/>
              <a:buChar char="•"/>
            </a:pPr>
            <a:r>
              <a:rPr lang="en-US"/>
              <a:t>Repairs completed in a reasonable time.</a:t>
            </a:r>
            <a:endParaRPr/>
          </a:p>
          <a:p>
            <a:pPr marL="685800" lvl="1" indent="-228600" algn="l" rtl="0">
              <a:lnSpc>
                <a:spcPct val="90000"/>
              </a:lnSpc>
              <a:spcBef>
                <a:spcPts val="500"/>
              </a:spcBef>
              <a:spcAft>
                <a:spcPts val="0"/>
              </a:spcAft>
              <a:buClr>
                <a:schemeClr val="dk1"/>
              </a:buClr>
              <a:buSzPts val="2400"/>
              <a:buChar char="•"/>
            </a:pPr>
            <a:r>
              <a:rPr lang="en-US"/>
              <a:t>Not required to pay for/repair damage caused by tenant.</a:t>
            </a:r>
            <a:endParaRPr/>
          </a:p>
          <a:p>
            <a:pPr marL="685800" lvl="1" indent="-228600" algn="l" rtl="0">
              <a:lnSpc>
                <a:spcPct val="90000"/>
              </a:lnSpc>
              <a:spcBef>
                <a:spcPts val="500"/>
              </a:spcBef>
              <a:spcAft>
                <a:spcPts val="0"/>
              </a:spcAft>
              <a:buClr>
                <a:schemeClr val="dk1"/>
              </a:buClr>
              <a:buSzPts val="2400"/>
              <a:buChar char="•"/>
            </a:pPr>
            <a:r>
              <a:rPr lang="en-US"/>
              <a:t>Multi-unit building: landlord is responsible for maintaining common areas.</a:t>
            </a:r>
            <a:endParaRPr/>
          </a:p>
          <a:p>
            <a:pPr marL="685800" lvl="1" indent="-228600" algn="l" rtl="0">
              <a:lnSpc>
                <a:spcPct val="90000"/>
              </a:lnSpc>
              <a:spcBef>
                <a:spcPts val="500"/>
              </a:spcBef>
              <a:spcAft>
                <a:spcPts val="0"/>
              </a:spcAft>
              <a:buClr>
                <a:schemeClr val="dk1"/>
              </a:buClr>
              <a:buSzPts val="2400"/>
              <a:buChar char="•"/>
            </a:pPr>
            <a:r>
              <a:rPr lang="en-US"/>
              <a:t>To meet safety and cleanliness standards, a landlord must provide:</a:t>
            </a:r>
            <a:endParaRPr/>
          </a:p>
        </p:txBody>
      </p:sp>
      <p:pic>
        <p:nvPicPr>
          <p:cNvPr id="204" name="Google Shape;204;p26"/>
          <p:cNvPicPr preferRelativeResize="0"/>
          <p:nvPr/>
        </p:nvPicPr>
        <p:blipFill rotWithShape="1">
          <a:blip r:embed="rId3">
            <a:alphaModFix/>
          </a:blip>
          <a:srcRect/>
          <a:stretch/>
        </p:blipFill>
        <p:spPr>
          <a:xfrm>
            <a:off x="11223812" y="1"/>
            <a:ext cx="968188" cy="968188"/>
          </a:xfrm>
          <a:prstGeom prst="rect">
            <a:avLst/>
          </a:prstGeom>
          <a:noFill/>
          <a:ln>
            <a:noFill/>
          </a:ln>
        </p:spPr>
      </p:pic>
      <p:sp>
        <p:nvSpPr>
          <p:cNvPr id="205" name="Google Shape;205;p26"/>
          <p:cNvSpPr/>
          <p:nvPr/>
        </p:nvSpPr>
        <p:spPr>
          <a:xfrm>
            <a:off x="9276230" y="1"/>
            <a:ext cx="1947582"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solidFill>
                  <a:srgbClr val="2E74B5"/>
                </a:solidFill>
                <a:latin typeface="Calibri"/>
                <a:ea typeface="Calibri"/>
                <a:cs typeface="Calibri"/>
                <a:sym typeface="Calibri"/>
              </a:rPr>
              <a:t>PENNSYLVANIANS</a:t>
            </a:r>
            <a:r>
              <a:rPr lang="en-US" sz="1400" b="1">
                <a:solidFill>
                  <a:srgbClr val="2E75B5"/>
                </a:solidFill>
                <a:latin typeface="Calibri"/>
                <a:ea typeface="Calibri"/>
                <a:cs typeface="Calibri"/>
                <a:sym typeface="Calibri"/>
              </a:rPr>
              <a:t> </a:t>
            </a:r>
            <a:r>
              <a:rPr lang="en-US" sz="1050" b="1">
                <a:solidFill>
                  <a:srgbClr val="2E75B5"/>
                </a:solidFill>
                <a:latin typeface="Calibri"/>
                <a:ea typeface="Calibri"/>
                <a:cs typeface="Calibri"/>
                <a:sym typeface="Calibri"/>
              </a:rPr>
              <a:t>FOR</a:t>
            </a:r>
            <a:r>
              <a:rPr lang="en-US" sz="1400" b="1">
                <a:solidFill>
                  <a:srgbClr val="2E75B5"/>
                </a:solidFill>
                <a:latin typeface="Calibri"/>
                <a:ea typeface="Calibri"/>
                <a:cs typeface="Calibri"/>
                <a:sym typeface="Calibri"/>
              </a:rPr>
              <a:t> </a:t>
            </a:r>
            <a:r>
              <a:rPr lang="en-US" sz="1400" b="1">
                <a:solidFill>
                  <a:srgbClr val="C00000"/>
                </a:solidFill>
                <a:latin typeface="Calibri"/>
                <a:ea typeface="Calibri"/>
                <a:cs typeface="Calibri"/>
                <a:sym typeface="Calibri"/>
              </a:rPr>
              <a:t>MODERN COURTS</a:t>
            </a:r>
            <a:endParaRPr sz="1400">
              <a:solidFill>
                <a:srgbClr val="C00000"/>
              </a:solidFill>
              <a:latin typeface="Calibri"/>
              <a:ea typeface="Calibri"/>
              <a:cs typeface="Calibri"/>
              <a:sym typeface="Calibri"/>
            </a:endParaRPr>
          </a:p>
        </p:txBody>
      </p:sp>
      <p:graphicFrame>
        <p:nvGraphicFramePr>
          <p:cNvPr id="206" name="Google Shape;206;p26"/>
          <p:cNvGraphicFramePr/>
          <p:nvPr>
            <p:extLst>
              <p:ext uri="{D42A27DB-BD31-4B8C-83A1-F6EECF244321}">
                <p14:modId xmlns:p14="http://schemas.microsoft.com/office/powerpoint/2010/main" val="3881207652"/>
              </p:ext>
            </p:extLst>
          </p:nvPr>
        </p:nvGraphicFramePr>
        <p:xfrm>
          <a:off x="838199" y="3836895"/>
          <a:ext cx="10385600" cy="3276600"/>
        </p:xfrm>
        <a:graphic>
          <a:graphicData uri="http://schemas.openxmlformats.org/drawingml/2006/table">
            <a:tbl>
              <a:tblPr firstRow="1" firstCol="1" bandRow="1">
                <a:noFill/>
                <a:tableStyleId>{46D52034-B7B2-4851-B8FA-5266FE3D6968}</a:tableStyleId>
              </a:tblPr>
              <a:tblGrid>
                <a:gridCol w="5490875">
                  <a:extLst>
                    <a:ext uri="{9D8B030D-6E8A-4147-A177-3AD203B41FA5}">
                      <a16:colId xmlns:a16="http://schemas.microsoft.com/office/drawing/2014/main" val="20000"/>
                    </a:ext>
                  </a:extLst>
                </a:gridCol>
                <a:gridCol w="4894725">
                  <a:extLst>
                    <a:ext uri="{9D8B030D-6E8A-4147-A177-3AD203B41FA5}">
                      <a16:colId xmlns:a16="http://schemas.microsoft.com/office/drawing/2014/main" val="20001"/>
                    </a:ext>
                  </a:extLst>
                </a:gridCol>
              </a:tblGrid>
              <a:tr h="2690150">
                <a:tc>
                  <a:txBody>
                    <a:bodyPr/>
                    <a:lstStyle/>
                    <a:p>
                      <a:pPr marL="0" marR="0" lvl="0" indent="0" algn="l" rtl="0">
                        <a:lnSpc>
                          <a:spcPct val="200000"/>
                        </a:lnSpc>
                        <a:spcBef>
                          <a:spcPts val="0"/>
                        </a:spcBef>
                        <a:spcAft>
                          <a:spcPts val="0"/>
                        </a:spcAft>
                        <a:buNone/>
                      </a:pPr>
                      <a:r>
                        <a:rPr lang="en-US" sz="2000" b="1" u="none" strike="noStrike" cap="none" dirty="0"/>
                        <a:t>Drinkable water in the kitchen and bathroom</a:t>
                      </a:r>
                      <a:endParaRPr dirty="0"/>
                    </a:p>
                    <a:p>
                      <a:pPr marL="0" marR="0" lvl="0" indent="0" algn="l" rtl="0">
                        <a:lnSpc>
                          <a:spcPct val="200000"/>
                        </a:lnSpc>
                        <a:spcBef>
                          <a:spcPts val="600"/>
                        </a:spcBef>
                        <a:spcAft>
                          <a:spcPts val="0"/>
                        </a:spcAft>
                        <a:buNone/>
                      </a:pPr>
                      <a:r>
                        <a:rPr lang="en-US" sz="2000" b="1" u="none" strike="noStrike" cap="none" dirty="0"/>
                        <a:t>Functioning bathroom with toilet and shower/tub</a:t>
                      </a:r>
                      <a:endParaRPr dirty="0"/>
                    </a:p>
                    <a:p>
                      <a:pPr marL="0" marR="0" lvl="0" indent="0" algn="l" rtl="0">
                        <a:lnSpc>
                          <a:spcPct val="200000"/>
                        </a:lnSpc>
                        <a:spcBef>
                          <a:spcPts val="600"/>
                        </a:spcBef>
                        <a:spcAft>
                          <a:spcPts val="0"/>
                        </a:spcAft>
                        <a:buNone/>
                      </a:pPr>
                      <a:r>
                        <a:rPr lang="en-US" sz="2000" b="1" u="none" strike="noStrike" cap="none" dirty="0"/>
                        <a:t>Safe and functioning electrical system</a:t>
                      </a:r>
                      <a:endParaRPr dirty="0"/>
                    </a:p>
                    <a:p>
                      <a:pPr marL="0" marR="0" lvl="0" indent="0" algn="l" rtl="0">
                        <a:lnSpc>
                          <a:spcPct val="200000"/>
                        </a:lnSpc>
                        <a:spcBef>
                          <a:spcPts val="600"/>
                        </a:spcBef>
                        <a:spcAft>
                          <a:spcPts val="0"/>
                        </a:spcAft>
                        <a:buNone/>
                      </a:pPr>
                      <a:r>
                        <a:rPr lang="en-US" sz="2000" b="1" u="none" strike="noStrike" cap="none" dirty="0"/>
                        <a:t>No chipped or peeling paint</a:t>
                      </a:r>
                      <a:endParaRPr sz="2000" b="1" u="none" strike="noStrike" cap="none" dirty="0">
                        <a:latin typeface="Arial"/>
                        <a:ea typeface="Arial"/>
                        <a:cs typeface="Arial"/>
                        <a:sym typeface="Arial"/>
                      </a:endParaRPr>
                    </a:p>
                  </a:txBody>
                  <a:tcPr marL="68575" marR="68575" marT="0" marB="0"/>
                </a:tc>
                <a:tc>
                  <a:txBody>
                    <a:bodyPr/>
                    <a:lstStyle/>
                    <a:p>
                      <a:pPr marL="0" marR="0" lvl="0" indent="0" algn="l" rtl="0">
                        <a:lnSpc>
                          <a:spcPct val="200000"/>
                        </a:lnSpc>
                        <a:spcBef>
                          <a:spcPts val="0"/>
                        </a:spcBef>
                        <a:spcAft>
                          <a:spcPts val="0"/>
                        </a:spcAft>
                        <a:buNone/>
                      </a:pPr>
                      <a:r>
                        <a:rPr lang="en-US" sz="2000" b="1" u="none" strike="noStrike" cap="none" dirty="0"/>
                        <a:t>Hot water</a:t>
                      </a:r>
                      <a:endParaRPr dirty="0"/>
                    </a:p>
                    <a:p>
                      <a:pPr marL="0" marR="0" lvl="0" indent="0" algn="l" rtl="0">
                        <a:lnSpc>
                          <a:spcPct val="200000"/>
                        </a:lnSpc>
                        <a:spcBef>
                          <a:spcPts val="600"/>
                        </a:spcBef>
                        <a:spcAft>
                          <a:spcPts val="0"/>
                        </a:spcAft>
                        <a:buNone/>
                      </a:pPr>
                      <a:r>
                        <a:rPr lang="en-US" sz="2000" b="1" u="none" strike="noStrike" cap="none" dirty="0"/>
                        <a:t>Heat during cold months (no cool air required unless written in lease)</a:t>
                      </a:r>
                      <a:endParaRPr dirty="0"/>
                    </a:p>
                    <a:p>
                      <a:pPr marL="0" marR="0" lvl="0" indent="0" algn="l" rtl="0">
                        <a:lnSpc>
                          <a:spcPct val="200000"/>
                        </a:lnSpc>
                        <a:spcBef>
                          <a:spcPts val="600"/>
                        </a:spcBef>
                        <a:spcAft>
                          <a:spcPts val="0"/>
                        </a:spcAft>
                        <a:buNone/>
                      </a:pPr>
                      <a:r>
                        <a:rPr lang="en-US" sz="2000" b="1" u="none" strike="noStrike" cap="none" dirty="0"/>
                        <a:t>Working sewage system</a:t>
                      </a:r>
                      <a:endParaRPr dirty="0"/>
                    </a:p>
                    <a:p>
                      <a:pPr marL="0" marR="0" lvl="0" indent="0" algn="l" rtl="0">
                        <a:lnSpc>
                          <a:spcPct val="200000"/>
                        </a:lnSpc>
                        <a:spcBef>
                          <a:spcPts val="600"/>
                        </a:spcBef>
                        <a:spcAft>
                          <a:spcPts val="0"/>
                        </a:spcAft>
                        <a:buNone/>
                      </a:pPr>
                      <a:r>
                        <a:rPr lang="en-US" sz="2000" b="1" u="none" strike="noStrike" cap="none" dirty="0"/>
                        <a:t>Working smoke alarms</a:t>
                      </a:r>
                      <a:endParaRPr sz="2000" b="1" u="none" strike="noStrike" cap="none" dirty="0">
                        <a:latin typeface="Arial"/>
                        <a:ea typeface="Arial"/>
                        <a:cs typeface="Arial"/>
                        <a:sym typeface="Arial"/>
                      </a:endParaRPr>
                    </a:p>
                  </a:txBody>
                  <a:tcPr marL="68575" marR="68575" marT="0" marB="0"/>
                </a:tc>
                <a:extLst>
                  <a:ext uri="{0D108BD9-81ED-4DB2-BD59-A6C34878D82A}">
                    <a16:rowId xmlns:a16="http://schemas.microsoft.com/office/drawing/2014/main" val="1000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7"/>
          <p:cNvSpPr txBox="1">
            <a:spLocks noGrp="1"/>
          </p:cNvSpPr>
          <p:nvPr>
            <p:ph type="title"/>
          </p:nvPr>
        </p:nvSpPr>
        <p:spPr>
          <a:xfrm>
            <a:off x="372035" y="298731"/>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400"/>
              <a:buFont typeface="Calibri"/>
              <a:buNone/>
            </a:pPr>
            <a:r>
              <a:rPr lang="en-US" b="1">
                <a:solidFill>
                  <a:srgbClr val="C00000"/>
                </a:solidFill>
              </a:rPr>
              <a:t>Landlord Responsibilities (Continued)</a:t>
            </a:r>
            <a:endParaRPr b="1">
              <a:solidFill>
                <a:srgbClr val="C00000"/>
              </a:solidFill>
            </a:endParaRPr>
          </a:p>
        </p:txBody>
      </p:sp>
      <p:sp>
        <p:nvSpPr>
          <p:cNvPr id="212" name="Google Shape;212;p27"/>
          <p:cNvSpPr txBox="1">
            <a:spLocks noGrp="1"/>
          </p:cNvSpPr>
          <p:nvPr>
            <p:ph type="body" idx="1"/>
          </p:nvPr>
        </p:nvSpPr>
        <p:spPr>
          <a:xfrm>
            <a:off x="372035" y="1337869"/>
            <a:ext cx="6946200" cy="46509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chemeClr val="dk1"/>
              </a:buClr>
              <a:buSzPts val="2800"/>
              <a:buChar char="•"/>
            </a:pPr>
            <a:r>
              <a:rPr lang="en-US"/>
              <a:t>A landlord MUST inform a tenant of lead-paint/lead-pipes in the property before a tenant signs a lease. Landlord can be sued for triple the amount of damages.</a:t>
            </a:r>
            <a:endParaRPr/>
          </a:p>
          <a:p>
            <a:pPr marL="228600" lvl="0" indent="-228600" algn="l" rtl="0">
              <a:lnSpc>
                <a:spcPct val="80000"/>
              </a:lnSpc>
              <a:spcBef>
                <a:spcPts val="1000"/>
              </a:spcBef>
              <a:spcAft>
                <a:spcPts val="0"/>
              </a:spcAft>
              <a:buClr>
                <a:schemeClr val="dk1"/>
              </a:buClr>
              <a:buSzPts val="2800"/>
              <a:buChar char="•"/>
            </a:pPr>
            <a:r>
              <a:rPr lang="en-US"/>
              <a:t>If the tenant pays the utilities separately from the rent, the landlord must install separate meters. If they cannot be metered separately, the landlord must pay the utility bill and add it to the rent.</a:t>
            </a:r>
            <a:endParaRPr/>
          </a:p>
          <a:p>
            <a:pPr marL="228600" lvl="0" indent="-228600" algn="l" rtl="0">
              <a:lnSpc>
                <a:spcPct val="80000"/>
              </a:lnSpc>
              <a:spcBef>
                <a:spcPts val="1000"/>
              </a:spcBef>
              <a:spcAft>
                <a:spcPts val="0"/>
              </a:spcAft>
              <a:buClr>
                <a:schemeClr val="dk1"/>
              </a:buClr>
              <a:buSzPts val="2800"/>
              <a:buChar char="•"/>
            </a:pPr>
            <a:r>
              <a:rPr lang="en-US"/>
              <a:t>If a tenant tells the landlord that the smoke alarm is broken, the landlord has 72 hours to replace it. </a:t>
            </a:r>
            <a:endParaRPr/>
          </a:p>
        </p:txBody>
      </p:sp>
      <p:pic>
        <p:nvPicPr>
          <p:cNvPr id="213" name="Google Shape;213;p27"/>
          <p:cNvPicPr preferRelativeResize="0"/>
          <p:nvPr/>
        </p:nvPicPr>
        <p:blipFill rotWithShape="1">
          <a:blip r:embed="rId3">
            <a:alphaModFix/>
          </a:blip>
          <a:srcRect/>
          <a:stretch/>
        </p:blipFill>
        <p:spPr>
          <a:xfrm>
            <a:off x="11223812" y="1"/>
            <a:ext cx="968188" cy="968188"/>
          </a:xfrm>
          <a:prstGeom prst="rect">
            <a:avLst/>
          </a:prstGeom>
          <a:noFill/>
          <a:ln>
            <a:noFill/>
          </a:ln>
        </p:spPr>
      </p:pic>
      <p:sp>
        <p:nvSpPr>
          <p:cNvPr id="214" name="Google Shape;214;p27"/>
          <p:cNvSpPr/>
          <p:nvPr/>
        </p:nvSpPr>
        <p:spPr>
          <a:xfrm>
            <a:off x="9276230" y="1"/>
            <a:ext cx="1947582"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solidFill>
                  <a:srgbClr val="2E74B5"/>
                </a:solidFill>
                <a:latin typeface="Calibri"/>
                <a:ea typeface="Calibri"/>
                <a:cs typeface="Calibri"/>
                <a:sym typeface="Calibri"/>
              </a:rPr>
              <a:t>PENNSYLVANIANS</a:t>
            </a:r>
            <a:r>
              <a:rPr lang="en-US" sz="1400" b="1">
                <a:solidFill>
                  <a:srgbClr val="2E75B5"/>
                </a:solidFill>
                <a:latin typeface="Calibri"/>
                <a:ea typeface="Calibri"/>
                <a:cs typeface="Calibri"/>
                <a:sym typeface="Calibri"/>
              </a:rPr>
              <a:t> </a:t>
            </a:r>
            <a:r>
              <a:rPr lang="en-US" sz="1050" b="1">
                <a:solidFill>
                  <a:srgbClr val="2E75B5"/>
                </a:solidFill>
                <a:latin typeface="Calibri"/>
                <a:ea typeface="Calibri"/>
                <a:cs typeface="Calibri"/>
                <a:sym typeface="Calibri"/>
              </a:rPr>
              <a:t>FOR</a:t>
            </a:r>
            <a:r>
              <a:rPr lang="en-US" sz="1400" b="1">
                <a:solidFill>
                  <a:srgbClr val="2E75B5"/>
                </a:solidFill>
                <a:latin typeface="Calibri"/>
                <a:ea typeface="Calibri"/>
                <a:cs typeface="Calibri"/>
                <a:sym typeface="Calibri"/>
              </a:rPr>
              <a:t> </a:t>
            </a:r>
            <a:r>
              <a:rPr lang="en-US" sz="1400" b="1">
                <a:solidFill>
                  <a:srgbClr val="C00000"/>
                </a:solidFill>
                <a:latin typeface="Calibri"/>
                <a:ea typeface="Calibri"/>
                <a:cs typeface="Calibri"/>
                <a:sym typeface="Calibri"/>
              </a:rPr>
              <a:t>MODERN COURTS</a:t>
            </a:r>
            <a:endParaRPr sz="1400">
              <a:solidFill>
                <a:srgbClr val="C00000"/>
              </a:solidFill>
              <a:latin typeface="Calibri"/>
              <a:ea typeface="Calibri"/>
              <a:cs typeface="Calibri"/>
              <a:sym typeface="Calibri"/>
            </a:endParaRPr>
          </a:p>
        </p:txBody>
      </p:sp>
      <p:pic>
        <p:nvPicPr>
          <p:cNvPr id="215" name="Google Shape;215;p27" descr="Image result for smoke detector"/>
          <p:cNvPicPr preferRelativeResize="0"/>
          <p:nvPr/>
        </p:nvPicPr>
        <p:blipFill rotWithShape="1">
          <a:blip r:embed="rId4">
            <a:alphaModFix/>
          </a:blip>
          <a:srcRect/>
          <a:stretch/>
        </p:blipFill>
        <p:spPr>
          <a:xfrm>
            <a:off x="7487721" y="1407923"/>
            <a:ext cx="4322393" cy="2881596"/>
          </a:xfrm>
          <a:prstGeom prst="rect">
            <a:avLst/>
          </a:prstGeom>
          <a:noFill/>
          <a:ln>
            <a:noFill/>
          </a:ln>
        </p:spPr>
      </p:pic>
      <p:pic>
        <p:nvPicPr>
          <p:cNvPr id="216" name="Google Shape;216;p27" descr="Image result for light bulb"/>
          <p:cNvPicPr preferRelativeResize="0"/>
          <p:nvPr/>
        </p:nvPicPr>
        <p:blipFill rotWithShape="1">
          <a:blip r:embed="rId5">
            <a:alphaModFix/>
          </a:blip>
          <a:srcRect l="28896" t="12526" r="25510" b="9312"/>
          <a:stretch/>
        </p:blipFill>
        <p:spPr>
          <a:xfrm>
            <a:off x="8953032" y="4289519"/>
            <a:ext cx="1296989" cy="222341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8"/>
          <p:cNvSpPr txBox="1">
            <a:spLocks noGrp="1"/>
          </p:cNvSpPr>
          <p:nvPr>
            <p:ph type="title"/>
          </p:nvPr>
        </p:nvSpPr>
        <p:spPr>
          <a:xfrm>
            <a:off x="838200" y="5857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400"/>
              <a:buFont typeface="Calibri"/>
              <a:buNone/>
            </a:pPr>
            <a:r>
              <a:rPr lang="en-US" b="1">
                <a:solidFill>
                  <a:srgbClr val="C00000"/>
                </a:solidFill>
              </a:rPr>
              <a:t>What is a lease?</a:t>
            </a:r>
            <a:endParaRPr b="1">
              <a:solidFill>
                <a:srgbClr val="C00000"/>
              </a:solidFill>
            </a:endParaRPr>
          </a:p>
        </p:txBody>
      </p:sp>
      <p:sp>
        <p:nvSpPr>
          <p:cNvPr id="222" name="Google Shape;222;p28"/>
          <p:cNvSpPr txBox="1">
            <a:spLocks noGrp="1"/>
          </p:cNvSpPr>
          <p:nvPr>
            <p:ph type="body" idx="1"/>
          </p:nvPr>
        </p:nvSpPr>
        <p:spPr>
          <a:xfrm>
            <a:off x="838200" y="1161185"/>
            <a:ext cx="6082500" cy="4814400"/>
          </a:xfrm>
          <a:prstGeom prst="rect">
            <a:avLst/>
          </a:prstGeom>
          <a:noFill/>
          <a:ln>
            <a:noFill/>
          </a:ln>
        </p:spPr>
        <p:txBody>
          <a:bodyPr spcFirstLastPara="1" wrap="square" lIns="91425" tIns="45700" rIns="91425" bIns="45700" anchor="t" anchorCtr="0">
            <a:noAutofit/>
          </a:bodyPr>
          <a:lstStyle/>
          <a:p>
            <a:pPr marL="228600" indent="-228600">
              <a:lnSpc>
                <a:spcPct val="80000"/>
              </a:lnSpc>
              <a:spcBef>
                <a:spcPts val="0"/>
              </a:spcBef>
              <a:buSzPts val="2800"/>
            </a:pPr>
            <a:r>
              <a:rPr lang="en-US" dirty="0"/>
              <a:t>A lease is an agreement between a landlord and tenant that a tenant can occupy and use a property for a certain amount of time in exchange for rent. </a:t>
            </a:r>
            <a:endParaRPr/>
          </a:p>
          <a:p>
            <a:pPr marL="228600" lvl="0" indent="-228600" algn="l" rtl="0">
              <a:lnSpc>
                <a:spcPct val="80000"/>
              </a:lnSpc>
              <a:spcBef>
                <a:spcPts val="1000"/>
              </a:spcBef>
              <a:spcAft>
                <a:spcPts val="0"/>
              </a:spcAft>
              <a:buClr>
                <a:schemeClr val="dk1"/>
              </a:buClr>
              <a:buSzPts val="2800"/>
              <a:buChar char="•"/>
            </a:pPr>
            <a:r>
              <a:rPr lang="en-US" dirty="0"/>
              <a:t>Be sure to fully understand and agree with its terms before signing!</a:t>
            </a:r>
            <a:endParaRPr dirty="0"/>
          </a:p>
          <a:p>
            <a:pPr marL="228600" indent="-228600">
              <a:lnSpc>
                <a:spcPct val="80000"/>
              </a:lnSpc>
              <a:buSzPts val="2800"/>
            </a:pPr>
            <a:r>
              <a:rPr lang="en-US" dirty="0"/>
              <a:t>Leases can be oral or written.  An oral agreement is technically month to month. An oral lease must have less than a 3 year term. If it is more, the lease must be in writing or there is no agreement.</a:t>
            </a:r>
            <a:endParaRPr dirty="0"/>
          </a:p>
          <a:p>
            <a:pPr marL="228600" lvl="0" indent="-228600" algn="l" rtl="0">
              <a:lnSpc>
                <a:spcPct val="80000"/>
              </a:lnSpc>
              <a:spcBef>
                <a:spcPts val="1000"/>
              </a:spcBef>
              <a:spcAft>
                <a:spcPts val="0"/>
              </a:spcAft>
              <a:buClr>
                <a:schemeClr val="dk1"/>
              </a:buClr>
              <a:buSzPts val="2800"/>
              <a:buChar char="•"/>
            </a:pPr>
            <a:r>
              <a:rPr lang="en-US" dirty="0"/>
              <a:t>The lease must be written in PLAIN LANGUAGE. No fine print.</a:t>
            </a:r>
            <a:endParaRPr dirty="0"/>
          </a:p>
        </p:txBody>
      </p:sp>
      <p:pic>
        <p:nvPicPr>
          <p:cNvPr id="223" name="Google Shape;223;p28"/>
          <p:cNvPicPr preferRelativeResize="0"/>
          <p:nvPr/>
        </p:nvPicPr>
        <p:blipFill rotWithShape="1">
          <a:blip r:embed="rId3">
            <a:alphaModFix/>
          </a:blip>
          <a:srcRect/>
          <a:stretch/>
        </p:blipFill>
        <p:spPr>
          <a:xfrm>
            <a:off x="11223812" y="1"/>
            <a:ext cx="968188" cy="968188"/>
          </a:xfrm>
          <a:prstGeom prst="rect">
            <a:avLst/>
          </a:prstGeom>
          <a:noFill/>
          <a:ln>
            <a:noFill/>
          </a:ln>
        </p:spPr>
      </p:pic>
      <p:sp>
        <p:nvSpPr>
          <p:cNvPr id="224" name="Google Shape;224;p28"/>
          <p:cNvSpPr/>
          <p:nvPr/>
        </p:nvSpPr>
        <p:spPr>
          <a:xfrm>
            <a:off x="9276230" y="1"/>
            <a:ext cx="1947582"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solidFill>
                  <a:srgbClr val="2E74B5"/>
                </a:solidFill>
                <a:latin typeface="Calibri"/>
                <a:ea typeface="Calibri"/>
                <a:cs typeface="Calibri"/>
                <a:sym typeface="Calibri"/>
              </a:rPr>
              <a:t>PENNSYLVANIANS</a:t>
            </a:r>
            <a:r>
              <a:rPr lang="en-US" sz="1400" b="1">
                <a:solidFill>
                  <a:srgbClr val="2E75B5"/>
                </a:solidFill>
                <a:latin typeface="Calibri"/>
                <a:ea typeface="Calibri"/>
                <a:cs typeface="Calibri"/>
                <a:sym typeface="Calibri"/>
              </a:rPr>
              <a:t> </a:t>
            </a:r>
            <a:r>
              <a:rPr lang="en-US" sz="1050" b="1">
                <a:solidFill>
                  <a:srgbClr val="2E75B5"/>
                </a:solidFill>
                <a:latin typeface="Calibri"/>
                <a:ea typeface="Calibri"/>
                <a:cs typeface="Calibri"/>
                <a:sym typeface="Calibri"/>
              </a:rPr>
              <a:t>FOR</a:t>
            </a:r>
            <a:r>
              <a:rPr lang="en-US" sz="1400" b="1">
                <a:solidFill>
                  <a:srgbClr val="2E75B5"/>
                </a:solidFill>
                <a:latin typeface="Calibri"/>
                <a:ea typeface="Calibri"/>
                <a:cs typeface="Calibri"/>
                <a:sym typeface="Calibri"/>
              </a:rPr>
              <a:t> </a:t>
            </a:r>
            <a:r>
              <a:rPr lang="en-US" sz="1400" b="1">
                <a:solidFill>
                  <a:srgbClr val="C00000"/>
                </a:solidFill>
                <a:latin typeface="Calibri"/>
                <a:ea typeface="Calibri"/>
                <a:cs typeface="Calibri"/>
                <a:sym typeface="Calibri"/>
              </a:rPr>
              <a:t>MODERN COURTS</a:t>
            </a:r>
            <a:endParaRPr sz="1400">
              <a:solidFill>
                <a:srgbClr val="C00000"/>
              </a:solidFill>
              <a:latin typeface="Calibri"/>
              <a:ea typeface="Calibri"/>
              <a:cs typeface="Calibri"/>
              <a:sym typeface="Calibri"/>
            </a:endParaRPr>
          </a:p>
        </p:txBody>
      </p:sp>
      <p:pic>
        <p:nvPicPr>
          <p:cNvPr id="225" name="Google Shape;225;p28" descr="Image result for lease example philadelphia"/>
          <p:cNvPicPr preferRelativeResize="0"/>
          <p:nvPr/>
        </p:nvPicPr>
        <p:blipFill rotWithShape="1">
          <a:blip r:embed="rId4">
            <a:alphaModFix/>
          </a:blip>
          <a:srcRect/>
          <a:stretch/>
        </p:blipFill>
        <p:spPr>
          <a:xfrm>
            <a:off x="7106642" y="1027906"/>
            <a:ext cx="4117170" cy="5687278"/>
          </a:xfrm>
          <a:prstGeom prst="rect">
            <a:avLst/>
          </a:prstGeom>
          <a:noFill/>
          <a:ln w="12700" cap="flat" cmpd="sng">
            <a:solidFill>
              <a:srgbClr val="0C0C0C"/>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9"/>
          <p:cNvSpPr txBox="1">
            <a:spLocks noGrp="1"/>
          </p:cNvSpPr>
          <p:nvPr>
            <p:ph type="title"/>
          </p:nvPr>
        </p:nvSpPr>
        <p:spPr>
          <a:xfrm>
            <a:off x="358589" y="9906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400"/>
              <a:buFont typeface="Calibri"/>
              <a:buNone/>
            </a:pPr>
            <a:r>
              <a:rPr lang="en-US" b="1">
                <a:solidFill>
                  <a:srgbClr val="C00000"/>
                </a:solidFill>
              </a:rPr>
              <a:t>What can a lease contain?</a:t>
            </a:r>
            <a:endParaRPr b="1">
              <a:solidFill>
                <a:srgbClr val="C00000"/>
              </a:solidFill>
            </a:endParaRPr>
          </a:p>
        </p:txBody>
      </p:sp>
      <p:sp>
        <p:nvSpPr>
          <p:cNvPr id="231" name="Google Shape;231;p29"/>
          <p:cNvSpPr txBox="1">
            <a:spLocks noGrp="1"/>
          </p:cNvSpPr>
          <p:nvPr>
            <p:ph type="body" idx="1"/>
          </p:nvPr>
        </p:nvSpPr>
        <p:spPr>
          <a:xfrm>
            <a:off x="357464" y="1099885"/>
            <a:ext cx="11458050" cy="5300175"/>
          </a:xfrm>
          <a:prstGeom prst="rect">
            <a:avLst/>
          </a:prstGeom>
          <a:noFill/>
          <a:ln>
            <a:noFill/>
          </a:ln>
        </p:spPr>
        <p:txBody>
          <a:bodyPr spcFirstLastPara="1" wrap="square" lIns="91425" tIns="45700" rIns="91425" bIns="45700" anchor="t" anchorCtr="0">
            <a:noAutofit/>
          </a:bodyPr>
          <a:lstStyle/>
          <a:p>
            <a:pPr marL="228600" indent="-228600">
              <a:lnSpc>
                <a:spcPct val="80000"/>
              </a:lnSpc>
              <a:spcBef>
                <a:spcPts val="0"/>
              </a:spcBef>
              <a:buSzPts val="2590"/>
            </a:pPr>
            <a:r>
              <a:rPr lang="en-US" sz="2550" dirty="0"/>
              <a:t>The lease term: what dates is the tenant allowed to live there? When is move-in?</a:t>
            </a:r>
            <a:endParaRPr dirty="0"/>
          </a:p>
          <a:p>
            <a:pPr marL="228600" lvl="0" indent="-228600" algn="l" rtl="0">
              <a:lnSpc>
                <a:spcPct val="80000"/>
              </a:lnSpc>
              <a:spcBef>
                <a:spcPts val="1000"/>
              </a:spcBef>
              <a:spcAft>
                <a:spcPts val="0"/>
              </a:spcAft>
              <a:buClr>
                <a:schemeClr val="dk1"/>
              </a:buClr>
              <a:buSzPts val="2590"/>
              <a:buChar char="•"/>
            </a:pPr>
            <a:r>
              <a:rPr lang="en-US" sz="2550" dirty="0"/>
              <a:t>Repairs: who must make repairs?</a:t>
            </a:r>
            <a:endParaRPr sz="2550" dirty="0"/>
          </a:p>
          <a:p>
            <a:pPr marL="228600" lvl="0" indent="-228600" algn="l" rtl="0">
              <a:lnSpc>
                <a:spcPct val="80000"/>
              </a:lnSpc>
              <a:spcBef>
                <a:spcPts val="1000"/>
              </a:spcBef>
              <a:spcAft>
                <a:spcPts val="0"/>
              </a:spcAft>
              <a:buClr>
                <a:schemeClr val="dk1"/>
              </a:buClr>
              <a:buSzPts val="2590"/>
              <a:buChar char="•"/>
            </a:pPr>
            <a:r>
              <a:rPr lang="en-US" sz="2550" dirty="0"/>
              <a:t>Smoke Alarms: who is responsible to check the smoke alarms?</a:t>
            </a:r>
            <a:endParaRPr sz="2550" dirty="0"/>
          </a:p>
          <a:p>
            <a:pPr marL="228600" lvl="0" indent="-228600" algn="l" rtl="0">
              <a:lnSpc>
                <a:spcPct val="80000"/>
              </a:lnSpc>
              <a:spcBef>
                <a:spcPts val="1000"/>
              </a:spcBef>
              <a:spcAft>
                <a:spcPts val="0"/>
              </a:spcAft>
              <a:buClr>
                <a:schemeClr val="dk1"/>
              </a:buClr>
              <a:buSzPts val="2590"/>
              <a:buChar char="•"/>
            </a:pPr>
            <a:r>
              <a:rPr lang="en-US" sz="2550" dirty="0"/>
              <a:t>Visitors: can other people stay for an extended amount of time?</a:t>
            </a:r>
            <a:endParaRPr sz="2550" dirty="0"/>
          </a:p>
          <a:p>
            <a:pPr marL="228600" lvl="0" indent="-228600" algn="l" rtl="0">
              <a:lnSpc>
                <a:spcPct val="80000"/>
              </a:lnSpc>
              <a:spcBef>
                <a:spcPts val="1000"/>
              </a:spcBef>
              <a:spcAft>
                <a:spcPts val="0"/>
              </a:spcAft>
              <a:buClr>
                <a:schemeClr val="dk1"/>
              </a:buClr>
              <a:buSzPts val="2590"/>
              <a:buChar char="•"/>
            </a:pPr>
            <a:r>
              <a:rPr lang="en-US" sz="2550" dirty="0"/>
              <a:t>Entering: must the landlord provide the tenant notice before entering the property?</a:t>
            </a:r>
            <a:endParaRPr sz="2550" dirty="0"/>
          </a:p>
          <a:p>
            <a:pPr marL="228600" lvl="0" indent="-228600" algn="l" rtl="0">
              <a:lnSpc>
                <a:spcPct val="80000"/>
              </a:lnSpc>
              <a:spcBef>
                <a:spcPts val="1000"/>
              </a:spcBef>
              <a:spcAft>
                <a:spcPts val="0"/>
              </a:spcAft>
              <a:buClr>
                <a:schemeClr val="dk1"/>
              </a:buClr>
              <a:buSzPts val="2590"/>
              <a:buChar char="•"/>
            </a:pPr>
            <a:r>
              <a:rPr lang="en-US" sz="2550" dirty="0"/>
              <a:t>Utilities: who pays for which utilities?</a:t>
            </a:r>
            <a:endParaRPr sz="2550" dirty="0"/>
          </a:p>
          <a:p>
            <a:pPr marL="228600" lvl="0" indent="-228600" algn="l" rtl="0">
              <a:lnSpc>
                <a:spcPct val="80000"/>
              </a:lnSpc>
              <a:spcBef>
                <a:spcPts val="1000"/>
              </a:spcBef>
              <a:spcAft>
                <a:spcPts val="0"/>
              </a:spcAft>
              <a:buClr>
                <a:schemeClr val="dk1"/>
              </a:buClr>
              <a:buSzPts val="2590"/>
              <a:buChar char="•"/>
            </a:pPr>
            <a:r>
              <a:rPr lang="en-US" sz="2550" dirty="0"/>
              <a:t>Late charges: are there any late charges?</a:t>
            </a:r>
            <a:endParaRPr sz="2550" dirty="0"/>
          </a:p>
          <a:p>
            <a:pPr marL="228600" indent="-228600">
              <a:lnSpc>
                <a:spcPct val="80000"/>
              </a:lnSpc>
              <a:buClr>
                <a:srgbClr val="000000"/>
              </a:buClr>
              <a:buSzPts val="2590"/>
            </a:pPr>
            <a:r>
              <a:rPr lang="en-US" sz="2550" dirty="0">
                <a:solidFill>
                  <a:srgbClr val="000000"/>
                </a:solidFill>
              </a:rPr>
              <a:t>Who responsible for snow? For leaves? For trash?</a:t>
            </a:r>
          </a:p>
          <a:p>
            <a:pPr marL="0" lvl="0" indent="0" algn="l" rtl="0">
              <a:lnSpc>
                <a:spcPct val="80000"/>
              </a:lnSpc>
              <a:spcBef>
                <a:spcPts val="1000"/>
              </a:spcBef>
              <a:spcAft>
                <a:spcPts val="0"/>
              </a:spcAft>
              <a:buClr>
                <a:srgbClr val="C00000"/>
              </a:buClr>
              <a:buSzPts val="2590"/>
              <a:buNone/>
            </a:pPr>
            <a:r>
              <a:rPr lang="en-US" sz="2550" b="1" dirty="0">
                <a:solidFill>
                  <a:srgbClr val="C00000"/>
                </a:solidFill>
              </a:rPr>
              <a:t>***IMPORTANT***</a:t>
            </a:r>
            <a:r>
              <a:rPr lang="en-US" sz="2550" dirty="0">
                <a:solidFill>
                  <a:srgbClr val="C00000"/>
                </a:solidFill>
              </a:rPr>
              <a:t> </a:t>
            </a:r>
            <a:r>
              <a:rPr lang="en-US" sz="2550" dirty="0"/>
              <a:t>In some leases, there is a </a:t>
            </a:r>
            <a:r>
              <a:rPr lang="en-US" sz="2550" b="1" dirty="0"/>
              <a:t>Waiver of Notice to Quit</a:t>
            </a:r>
            <a:r>
              <a:rPr lang="en-US" sz="2550" dirty="0"/>
              <a:t> clause. If a tenant signs a lease that has this clause, the landlord does not have to give them notice of eviction. Instead, the landlord can take direct legal action without telling the tenant.</a:t>
            </a:r>
            <a:endParaRPr sz="2550" dirty="0"/>
          </a:p>
          <a:p>
            <a:pPr marL="228600" lvl="0" indent="-64135" algn="l" rtl="0">
              <a:lnSpc>
                <a:spcPct val="80000"/>
              </a:lnSpc>
              <a:spcBef>
                <a:spcPts val="1000"/>
              </a:spcBef>
              <a:spcAft>
                <a:spcPts val="0"/>
              </a:spcAft>
              <a:buClr>
                <a:schemeClr val="dk1"/>
              </a:buClr>
              <a:buSzPts val="2590"/>
              <a:buNone/>
            </a:pPr>
            <a:endParaRPr sz="2590"/>
          </a:p>
        </p:txBody>
      </p:sp>
      <p:pic>
        <p:nvPicPr>
          <p:cNvPr id="232" name="Google Shape;232;p29"/>
          <p:cNvPicPr preferRelativeResize="0"/>
          <p:nvPr/>
        </p:nvPicPr>
        <p:blipFill rotWithShape="1">
          <a:blip r:embed="rId3">
            <a:alphaModFix/>
          </a:blip>
          <a:srcRect/>
          <a:stretch/>
        </p:blipFill>
        <p:spPr>
          <a:xfrm>
            <a:off x="11223812" y="1"/>
            <a:ext cx="968188" cy="968188"/>
          </a:xfrm>
          <a:prstGeom prst="rect">
            <a:avLst/>
          </a:prstGeom>
          <a:noFill/>
          <a:ln>
            <a:noFill/>
          </a:ln>
        </p:spPr>
      </p:pic>
      <p:sp>
        <p:nvSpPr>
          <p:cNvPr id="233" name="Google Shape;233;p29"/>
          <p:cNvSpPr/>
          <p:nvPr/>
        </p:nvSpPr>
        <p:spPr>
          <a:xfrm>
            <a:off x="9276230" y="1"/>
            <a:ext cx="1947582"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solidFill>
                  <a:srgbClr val="2E74B5"/>
                </a:solidFill>
                <a:latin typeface="Calibri"/>
                <a:ea typeface="Calibri"/>
                <a:cs typeface="Calibri"/>
                <a:sym typeface="Calibri"/>
              </a:rPr>
              <a:t>PENNSYLVANIANS</a:t>
            </a:r>
            <a:r>
              <a:rPr lang="en-US" sz="1400" b="1">
                <a:solidFill>
                  <a:srgbClr val="2E75B5"/>
                </a:solidFill>
                <a:latin typeface="Calibri"/>
                <a:ea typeface="Calibri"/>
                <a:cs typeface="Calibri"/>
                <a:sym typeface="Calibri"/>
              </a:rPr>
              <a:t> </a:t>
            </a:r>
            <a:r>
              <a:rPr lang="en-US" sz="1050" b="1">
                <a:solidFill>
                  <a:srgbClr val="2E75B5"/>
                </a:solidFill>
                <a:latin typeface="Calibri"/>
                <a:ea typeface="Calibri"/>
                <a:cs typeface="Calibri"/>
                <a:sym typeface="Calibri"/>
              </a:rPr>
              <a:t>FOR</a:t>
            </a:r>
            <a:r>
              <a:rPr lang="en-US" sz="1400" b="1">
                <a:solidFill>
                  <a:srgbClr val="2E75B5"/>
                </a:solidFill>
                <a:latin typeface="Calibri"/>
                <a:ea typeface="Calibri"/>
                <a:cs typeface="Calibri"/>
                <a:sym typeface="Calibri"/>
              </a:rPr>
              <a:t> </a:t>
            </a:r>
            <a:r>
              <a:rPr lang="en-US" sz="1400" b="1">
                <a:solidFill>
                  <a:srgbClr val="C00000"/>
                </a:solidFill>
                <a:latin typeface="Calibri"/>
                <a:ea typeface="Calibri"/>
                <a:cs typeface="Calibri"/>
                <a:sym typeface="Calibri"/>
              </a:rPr>
              <a:t>MODERN COURTS</a:t>
            </a:r>
            <a:endParaRPr sz="1400">
              <a:solidFill>
                <a:srgbClr val="C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0"/>
          <p:cNvSpPr txBox="1">
            <a:spLocks noGrp="1"/>
          </p:cNvSpPr>
          <p:nvPr>
            <p:ph type="title"/>
          </p:nvPr>
        </p:nvSpPr>
        <p:spPr>
          <a:xfrm>
            <a:off x="394447" y="19843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400"/>
              <a:buFont typeface="Calibri"/>
              <a:buNone/>
            </a:pPr>
            <a:r>
              <a:rPr lang="en-US" b="1">
                <a:solidFill>
                  <a:srgbClr val="C00000"/>
                </a:solidFill>
              </a:rPr>
              <a:t>Resolving issues outside of the court</a:t>
            </a:r>
            <a:endParaRPr b="1">
              <a:solidFill>
                <a:srgbClr val="C00000"/>
              </a:solidFill>
            </a:endParaRPr>
          </a:p>
        </p:txBody>
      </p:sp>
      <p:sp>
        <p:nvSpPr>
          <p:cNvPr id="239" name="Google Shape;239;p30"/>
          <p:cNvSpPr txBox="1">
            <a:spLocks noGrp="1"/>
          </p:cNvSpPr>
          <p:nvPr>
            <p:ph type="body" idx="1"/>
          </p:nvPr>
        </p:nvSpPr>
        <p:spPr>
          <a:xfrm>
            <a:off x="394447" y="1362635"/>
            <a:ext cx="10959353" cy="521745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dirty="0"/>
              <a:t>When any problem arises, the tenant should send a written notice to the landlord. If the landlord does not respond or does nothing, the tenant should send a second notice</a:t>
            </a:r>
            <a:r>
              <a:rPr lang="en-US" dirty="0" smtClean="0"/>
              <a:t>. Important to keep records, put everythin</a:t>
            </a:r>
            <a:r>
              <a:rPr lang="en-US" dirty="0" smtClean="0"/>
              <a:t>g in writing.</a:t>
            </a:r>
            <a:endParaRPr dirty="0"/>
          </a:p>
          <a:p>
            <a:pPr marL="228600" lvl="0" indent="-228600" algn="l" rtl="0">
              <a:lnSpc>
                <a:spcPct val="90000"/>
              </a:lnSpc>
              <a:spcBef>
                <a:spcPts val="1000"/>
              </a:spcBef>
              <a:spcAft>
                <a:spcPts val="0"/>
              </a:spcAft>
              <a:buClr>
                <a:schemeClr val="dk1"/>
              </a:buClr>
              <a:buSzPts val="2800"/>
              <a:buChar char="•"/>
            </a:pPr>
            <a:r>
              <a:rPr lang="en-US" dirty="0"/>
              <a:t>Security Deposit: A landlord has 30 days to return it. If any money is deducted, the landlord must itemize deductions or the tenant can sue for twice the amount.  </a:t>
            </a:r>
            <a:endParaRPr dirty="0"/>
          </a:p>
          <a:p>
            <a:pPr marL="228600" lvl="0" indent="-228600" algn="l" rtl="0">
              <a:lnSpc>
                <a:spcPct val="90000"/>
              </a:lnSpc>
              <a:spcBef>
                <a:spcPts val="1000"/>
              </a:spcBef>
              <a:spcAft>
                <a:spcPts val="0"/>
              </a:spcAft>
              <a:buClr>
                <a:schemeClr val="dk1"/>
              </a:buClr>
              <a:buSzPts val="2800"/>
              <a:buChar char="•"/>
            </a:pPr>
            <a:r>
              <a:rPr lang="en-US" dirty="0"/>
              <a:t>Repairs: Take pictures of damage. Call 311 to file a complaint with the Department of Permits, Licenses and Inspections. A health and housing code inspector will be sent. </a:t>
            </a:r>
            <a:r>
              <a:rPr lang="en-US" dirty="0" smtClean="0"/>
              <a:t>DO THIS BEFORE FILING ANY COMPLAINT.</a:t>
            </a:r>
            <a:endParaRPr dirty="0"/>
          </a:p>
          <a:p>
            <a:pPr marL="685800" lvl="1" indent="-228600" algn="l" rtl="0">
              <a:lnSpc>
                <a:spcPct val="90000"/>
              </a:lnSpc>
              <a:spcBef>
                <a:spcPts val="500"/>
              </a:spcBef>
              <a:spcAft>
                <a:spcPts val="0"/>
              </a:spcAft>
              <a:buClr>
                <a:schemeClr val="dk1"/>
              </a:buClr>
              <a:buSzPts val="2400"/>
              <a:buChar char="•"/>
            </a:pPr>
            <a:r>
              <a:rPr lang="en-US" dirty="0"/>
              <a:t>Repair and Deduct: </a:t>
            </a:r>
            <a:r>
              <a:rPr lang="en-US" dirty="0" smtClean="0"/>
              <a:t>Landlord must be notified of issue and not responded, tenant </a:t>
            </a:r>
            <a:r>
              <a:rPr lang="en-US" dirty="0"/>
              <a:t>makes repairs and deducts costs from future rent. Cannot exceed the monthly rent amount. Keep receipts and estimates and inform the landlord of this action.</a:t>
            </a:r>
            <a:endParaRPr dirty="0"/>
          </a:p>
          <a:p>
            <a:pPr marL="685800" lvl="1" indent="-76200" algn="l" rtl="0">
              <a:lnSpc>
                <a:spcPct val="90000"/>
              </a:lnSpc>
              <a:spcBef>
                <a:spcPts val="500"/>
              </a:spcBef>
              <a:spcAft>
                <a:spcPts val="0"/>
              </a:spcAft>
              <a:buClr>
                <a:schemeClr val="dk1"/>
              </a:buClr>
              <a:buSzPts val="2400"/>
              <a:buNone/>
            </a:pPr>
            <a:endParaRPr dirty="0"/>
          </a:p>
        </p:txBody>
      </p:sp>
      <p:pic>
        <p:nvPicPr>
          <p:cNvPr id="240" name="Google Shape;240;p30"/>
          <p:cNvPicPr preferRelativeResize="0"/>
          <p:nvPr/>
        </p:nvPicPr>
        <p:blipFill rotWithShape="1">
          <a:blip r:embed="rId3">
            <a:alphaModFix/>
          </a:blip>
          <a:srcRect/>
          <a:stretch/>
        </p:blipFill>
        <p:spPr>
          <a:xfrm>
            <a:off x="11223812" y="1"/>
            <a:ext cx="968188" cy="968188"/>
          </a:xfrm>
          <a:prstGeom prst="rect">
            <a:avLst/>
          </a:prstGeom>
          <a:noFill/>
          <a:ln>
            <a:noFill/>
          </a:ln>
        </p:spPr>
      </p:pic>
      <p:sp>
        <p:nvSpPr>
          <p:cNvPr id="241" name="Google Shape;241;p30"/>
          <p:cNvSpPr/>
          <p:nvPr/>
        </p:nvSpPr>
        <p:spPr>
          <a:xfrm>
            <a:off x="9276230" y="1"/>
            <a:ext cx="1947582"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solidFill>
                  <a:srgbClr val="2E74B5"/>
                </a:solidFill>
                <a:latin typeface="Calibri"/>
                <a:ea typeface="Calibri"/>
                <a:cs typeface="Calibri"/>
                <a:sym typeface="Calibri"/>
              </a:rPr>
              <a:t>PENNSYLVANIANS</a:t>
            </a:r>
            <a:r>
              <a:rPr lang="en-US" sz="1400" b="1">
                <a:solidFill>
                  <a:srgbClr val="2E75B5"/>
                </a:solidFill>
                <a:latin typeface="Calibri"/>
                <a:ea typeface="Calibri"/>
                <a:cs typeface="Calibri"/>
                <a:sym typeface="Calibri"/>
              </a:rPr>
              <a:t> </a:t>
            </a:r>
            <a:r>
              <a:rPr lang="en-US" sz="1050" b="1">
                <a:solidFill>
                  <a:srgbClr val="2E75B5"/>
                </a:solidFill>
                <a:latin typeface="Calibri"/>
                <a:ea typeface="Calibri"/>
                <a:cs typeface="Calibri"/>
                <a:sym typeface="Calibri"/>
              </a:rPr>
              <a:t>FOR</a:t>
            </a:r>
            <a:r>
              <a:rPr lang="en-US" sz="1400" b="1">
                <a:solidFill>
                  <a:srgbClr val="2E75B5"/>
                </a:solidFill>
                <a:latin typeface="Calibri"/>
                <a:ea typeface="Calibri"/>
                <a:cs typeface="Calibri"/>
                <a:sym typeface="Calibri"/>
              </a:rPr>
              <a:t> </a:t>
            </a:r>
            <a:r>
              <a:rPr lang="en-US" sz="1400" b="1">
                <a:solidFill>
                  <a:srgbClr val="C00000"/>
                </a:solidFill>
                <a:latin typeface="Calibri"/>
                <a:ea typeface="Calibri"/>
                <a:cs typeface="Calibri"/>
                <a:sym typeface="Calibri"/>
              </a:rPr>
              <a:t>MODERN COURTS</a:t>
            </a:r>
            <a:endParaRPr sz="1400">
              <a:solidFill>
                <a:srgbClr val="C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1"/>
          <p:cNvSpPr txBox="1">
            <a:spLocks noGrp="1"/>
          </p:cNvSpPr>
          <p:nvPr>
            <p:ph type="title"/>
          </p:nvPr>
        </p:nvSpPr>
        <p:spPr>
          <a:xfrm>
            <a:off x="555812" y="90861"/>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400"/>
              <a:buFont typeface="Calibri"/>
              <a:buNone/>
            </a:pPr>
            <a:r>
              <a:rPr lang="en-US" b="1">
                <a:solidFill>
                  <a:srgbClr val="C00000"/>
                </a:solidFill>
              </a:rPr>
              <a:t>What is an eviction?</a:t>
            </a:r>
            <a:endParaRPr b="1">
              <a:solidFill>
                <a:srgbClr val="C00000"/>
              </a:solidFill>
            </a:endParaRPr>
          </a:p>
        </p:txBody>
      </p:sp>
      <p:sp>
        <p:nvSpPr>
          <p:cNvPr id="247" name="Google Shape;247;p31"/>
          <p:cNvSpPr txBox="1">
            <a:spLocks noGrp="1"/>
          </p:cNvSpPr>
          <p:nvPr>
            <p:ph type="body" idx="1"/>
          </p:nvPr>
        </p:nvSpPr>
        <p:spPr>
          <a:xfrm>
            <a:off x="5325031" y="868264"/>
            <a:ext cx="6867000" cy="56658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chemeClr val="dk1"/>
              </a:buClr>
              <a:buSzPts val="2590"/>
              <a:buChar char="•"/>
            </a:pPr>
            <a:r>
              <a:rPr lang="en-US" sz="2590" dirty="0"/>
              <a:t>A landlord can decide to evict a tenant for three reasons:</a:t>
            </a:r>
            <a:endParaRPr dirty="0"/>
          </a:p>
          <a:p>
            <a:pPr marL="685800" lvl="1" indent="-228600" algn="l" rtl="0">
              <a:lnSpc>
                <a:spcPct val="80000"/>
              </a:lnSpc>
              <a:spcBef>
                <a:spcPts val="500"/>
              </a:spcBef>
              <a:spcAft>
                <a:spcPts val="0"/>
              </a:spcAft>
              <a:buClr>
                <a:schemeClr val="dk1"/>
              </a:buClr>
              <a:buSzPts val="2220"/>
              <a:buChar char="•"/>
            </a:pPr>
            <a:r>
              <a:rPr lang="en-US" sz="2220" dirty="0"/>
              <a:t>The term of the lease has ended</a:t>
            </a:r>
            <a:endParaRPr dirty="0"/>
          </a:p>
          <a:p>
            <a:pPr marL="685800" lvl="1" indent="-228600" algn="l" rtl="0">
              <a:lnSpc>
                <a:spcPct val="80000"/>
              </a:lnSpc>
              <a:spcBef>
                <a:spcPts val="500"/>
              </a:spcBef>
              <a:spcAft>
                <a:spcPts val="0"/>
              </a:spcAft>
              <a:buClr>
                <a:schemeClr val="dk1"/>
              </a:buClr>
              <a:buSzPts val="2220"/>
              <a:buChar char="•"/>
            </a:pPr>
            <a:r>
              <a:rPr lang="en-US" sz="2220" dirty="0"/>
              <a:t>The tenant has violated conditions in the lease</a:t>
            </a:r>
            <a:endParaRPr dirty="0"/>
          </a:p>
          <a:p>
            <a:pPr marL="685800" lvl="1" indent="-228600" algn="l" rtl="0">
              <a:lnSpc>
                <a:spcPct val="80000"/>
              </a:lnSpc>
              <a:spcBef>
                <a:spcPts val="500"/>
              </a:spcBef>
              <a:spcAft>
                <a:spcPts val="0"/>
              </a:spcAft>
              <a:buClr>
                <a:schemeClr val="dk1"/>
              </a:buClr>
              <a:buSzPts val="2220"/>
              <a:buChar char="•"/>
            </a:pPr>
            <a:r>
              <a:rPr lang="en-US" sz="2220" dirty="0"/>
              <a:t>The tenant has failed to pay </a:t>
            </a:r>
            <a:r>
              <a:rPr lang="en-US" sz="2220" dirty="0" smtClean="0"/>
              <a:t>rent – there is a right to cure this nonpaymen</a:t>
            </a:r>
            <a:r>
              <a:rPr lang="en-US" sz="2220" dirty="0" smtClean="0"/>
              <a:t>t.  However, if this happens on a number of occasions, split of opinion whether landlord can file a complaint for eviction</a:t>
            </a:r>
            <a:endParaRPr dirty="0"/>
          </a:p>
          <a:p>
            <a:pPr marL="228600" lvl="0" indent="-228600" algn="l" rtl="0">
              <a:lnSpc>
                <a:spcPct val="80000"/>
              </a:lnSpc>
              <a:spcBef>
                <a:spcPts val="1000"/>
              </a:spcBef>
              <a:spcAft>
                <a:spcPts val="0"/>
              </a:spcAft>
              <a:buClr>
                <a:schemeClr val="dk1"/>
              </a:buClr>
              <a:buSzPts val="2590"/>
              <a:buChar char="•"/>
            </a:pPr>
            <a:r>
              <a:rPr lang="en-US" sz="2590" dirty="0"/>
              <a:t>The tenant will receive a copy of the complaint in the mail and instructions to answer it.</a:t>
            </a:r>
            <a:endParaRPr dirty="0"/>
          </a:p>
          <a:p>
            <a:pPr marL="228600" lvl="0" indent="-228600" algn="l" rtl="0">
              <a:lnSpc>
                <a:spcPct val="80000"/>
              </a:lnSpc>
              <a:spcBef>
                <a:spcPts val="1000"/>
              </a:spcBef>
              <a:spcAft>
                <a:spcPts val="0"/>
              </a:spcAft>
              <a:buClr>
                <a:schemeClr val="dk1"/>
              </a:buClr>
              <a:buSzPts val="2590"/>
              <a:buChar char="•"/>
            </a:pPr>
            <a:r>
              <a:rPr lang="en-US" sz="2590" dirty="0"/>
              <a:t>A tenant can file a counterclaim </a:t>
            </a:r>
            <a:r>
              <a:rPr lang="en-US" sz="2590" dirty="0" smtClean="0"/>
              <a:t>right up </a:t>
            </a:r>
            <a:r>
              <a:rPr lang="en-US" sz="2590" dirty="0"/>
              <a:t>to </a:t>
            </a:r>
            <a:r>
              <a:rPr lang="en-US" sz="2590" dirty="0" smtClean="0"/>
              <a:t>the </a:t>
            </a:r>
            <a:r>
              <a:rPr lang="en-US" sz="2590" dirty="0"/>
              <a:t>hearing. This means the tenant wants to sue the landlord at the same hearing for any expenses, such as back rent.</a:t>
            </a:r>
            <a:endParaRPr dirty="0"/>
          </a:p>
          <a:p>
            <a:pPr marL="685800" lvl="1" indent="-87630" algn="l" rtl="0">
              <a:lnSpc>
                <a:spcPct val="80000"/>
              </a:lnSpc>
              <a:spcBef>
                <a:spcPts val="500"/>
              </a:spcBef>
              <a:spcAft>
                <a:spcPts val="0"/>
              </a:spcAft>
              <a:buClr>
                <a:schemeClr val="dk1"/>
              </a:buClr>
              <a:buSzPts val="2220"/>
              <a:buNone/>
            </a:pPr>
            <a:endParaRPr sz="2220" dirty="0"/>
          </a:p>
        </p:txBody>
      </p:sp>
      <p:pic>
        <p:nvPicPr>
          <p:cNvPr id="248" name="Google Shape;248;p31" descr="Image result for philadelphia house"/>
          <p:cNvPicPr preferRelativeResize="0"/>
          <p:nvPr/>
        </p:nvPicPr>
        <p:blipFill rotWithShape="1">
          <a:blip r:embed="rId3">
            <a:alphaModFix/>
          </a:blip>
          <a:srcRect/>
          <a:stretch/>
        </p:blipFill>
        <p:spPr>
          <a:xfrm>
            <a:off x="318329" y="1298090"/>
            <a:ext cx="4748306" cy="3599756"/>
          </a:xfrm>
          <a:prstGeom prst="rect">
            <a:avLst/>
          </a:prstGeom>
          <a:noFill/>
          <a:ln>
            <a:noFill/>
          </a:ln>
        </p:spPr>
      </p:pic>
      <p:pic>
        <p:nvPicPr>
          <p:cNvPr id="249" name="Google Shape;249;p31"/>
          <p:cNvPicPr preferRelativeResize="0"/>
          <p:nvPr/>
        </p:nvPicPr>
        <p:blipFill rotWithShape="1">
          <a:blip r:embed="rId4">
            <a:alphaModFix/>
          </a:blip>
          <a:srcRect/>
          <a:stretch/>
        </p:blipFill>
        <p:spPr>
          <a:xfrm>
            <a:off x="11223812" y="1"/>
            <a:ext cx="968188" cy="968188"/>
          </a:xfrm>
          <a:prstGeom prst="rect">
            <a:avLst/>
          </a:prstGeom>
          <a:noFill/>
          <a:ln>
            <a:noFill/>
          </a:ln>
        </p:spPr>
      </p:pic>
      <p:sp>
        <p:nvSpPr>
          <p:cNvPr id="250" name="Google Shape;250;p31"/>
          <p:cNvSpPr/>
          <p:nvPr/>
        </p:nvSpPr>
        <p:spPr>
          <a:xfrm>
            <a:off x="9276230" y="1"/>
            <a:ext cx="1947582"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solidFill>
                  <a:srgbClr val="2E74B5"/>
                </a:solidFill>
                <a:latin typeface="Calibri"/>
                <a:ea typeface="Calibri"/>
                <a:cs typeface="Calibri"/>
                <a:sym typeface="Calibri"/>
              </a:rPr>
              <a:t>PENNSYLVANIANS</a:t>
            </a:r>
            <a:r>
              <a:rPr lang="en-US" sz="1400" b="1">
                <a:solidFill>
                  <a:srgbClr val="2E75B5"/>
                </a:solidFill>
                <a:latin typeface="Calibri"/>
                <a:ea typeface="Calibri"/>
                <a:cs typeface="Calibri"/>
                <a:sym typeface="Calibri"/>
              </a:rPr>
              <a:t> </a:t>
            </a:r>
            <a:r>
              <a:rPr lang="en-US" sz="1050" b="1">
                <a:solidFill>
                  <a:srgbClr val="2E75B5"/>
                </a:solidFill>
                <a:latin typeface="Calibri"/>
                <a:ea typeface="Calibri"/>
                <a:cs typeface="Calibri"/>
                <a:sym typeface="Calibri"/>
              </a:rPr>
              <a:t>FOR</a:t>
            </a:r>
            <a:r>
              <a:rPr lang="en-US" sz="1400" b="1">
                <a:solidFill>
                  <a:srgbClr val="2E75B5"/>
                </a:solidFill>
                <a:latin typeface="Calibri"/>
                <a:ea typeface="Calibri"/>
                <a:cs typeface="Calibri"/>
                <a:sym typeface="Calibri"/>
              </a:rPr>
              <a:t> </a:t>
            </a:r>
            <a:r>
              <a:rPr lang="en-US" sz="1400" b="1">
                <a:solidFill>
                  <a:srgbClr val="C00000"/>
                </a:solidFill>
                <a:latin typeface="Calibri"/>
                <a:ea typeface="Calibri"/>
                <a:cs typeface="Calibri"/>
                <a:sym typeface="Calibri"/>
              </a:rPr>
              <a:t>MODERN COURTS</a:t>
            </a:r>
            <a:endParaRPr sz="1400">
              <a:solidFill>
                <a:srgbClr val="C00000"/>
              </a:solidFill>
              <a:latin typeface="Calibri"/>
              <a:ea typeface="Calibri"/>
              <a:cs typeface="Calibri"/>
              <a:sym typeface="Calibri"/>
            </a:endParaRPr>
          </a:p>
        </p:txBody>
      </p:sp>
      <p:sp>
        <p:nvSpPr>
          <p:cNvPr id="251" name="Google Shape;251;p31"/>
          <p:cNvSpPr txBox="1"/>
          <p:nvPr/>
        </p:nvSpPr>
        <p:spPr>
          <a:xfrm>
            <a:off x="206136" y="5087390"/>
            <a:ext cx="4997631" cy="1446550"/>
          </a:xfrm>
          <a:prstGeom prst="rect">
            <a:avLst/>
          </a:prstGeom>
          <a:noFill/>
          <a:ln w="76200"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a:solidFill>
                  <a:srgbClr val="FF0000"/>
                </a:solidFill>
                <a:latin typeface="Calibri"/>
                <a:ea typeface="Calibri"/>
                <a:cs typeface="Calibri"/>
                <a:sym typeface="Calibri"/>
              </a:rPr>
              <a:t>“Self-Help Evictions”- </a:t>
            </a:r>
            <a:r>
              <a:rPr lang="en-US" sz="2200">
                <a:solidFill>
                  <a:schemeClr val="dk1"/>
                </a:solidFill>
                <a:latin typeface="Calibri"/>
                <a:ea typeface="Calibri"/>
                <a:cs typeface="Calibri"/>
                <a:sym typeface="Calibri"/>
              </a:rPr>
              <a:t>when a landlord uses illegal means to evict a tenant. These can include: turning off utilities, changing locks, removing a tenant’s belongings, etc.</a:t>
            </a:r>
            <a:endParaRPr sz="22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2"/>
          <p:cNvSpPr txBox="1">
            <a:spLocks noGrp="1"/>
          </p:cNvSpPr>
          <p:nvPr>
            <p:ph type="title"/>
          </p:nvPr>
        </p:nvSpPr>
        <p:spPr>
          <a:xfrm>
            <a:off x="3252308" y="2575066"/>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7200"/>
              <a:buFont typeface="Calibri"/>
              <a:buNone/>
            </a:pPr>
            <a:r>
              <a:rPr lang="en-US" sz="7200" b="1">
                <a:solidFill>
                  <a:srgbClr val="C00000"/>
                </a:solidFill>
              </a:rPr>
              <a:t>Going to Court</a:t>
            </a:r>
            <a:endParaRPr sz="7200" b="1">
              <a:solidFill>
                <a:srgbClr val="C00000"/>
              </a:solidFill>
            </a:endParaRPr>
          </a:p>
        </p:txBody>
      </p:sp>
      <p:pic>
        <p:nvPicPr>
          <p:cNvPr id="257" name="Google Shape;257;p32"/>
          <p:cNvPicPr preferRelativeResize="0"/>
          <p:nvPr/>
        </p:nvPicPr>
        <p:blipFill rotWithShape="1">
          <a:blip r:embed="rId3">
            <a:alphaModFix/>
          </a:blip>
          <a:srcRect/>
          <a:stretch/>
        </p:blipFill>
        <p:spPr>
          <a:xfrm>
            <a:off x="11223812" y="1"/>
            <a:ext cx="968188" cy="968188"/>
          </a:xfrm>
          <a:prstGeom prst="rect">
            <a:avLst/>
          </a:prstGeom>
          <a:noFill/>
          <a:ln>
            <a:noFill/>
          </a:ln>
        </p:spPr>
      </p:pic>
      <p:sp>
        <p:nvSpPr>
          <p:cNvPr id="258" name="Google Shape;258;p32"/>
          <p:cNvSpPr/>
          <p:nvPr/>
        </p:nvSpPr>
        <p:spPr>
          <a:xfrm>
            <a:off x="9276230" y="1"/>
            <a:ext cx="1947582"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solidFill>
                  <a:srgbClr val="2E74B5"/>
                </a:solidFill>
                <a:latin typeface="Calibri"/>
                <a:ea typeface="Calibri"/>
                <a:cs typeface="Calibri"/>
                <a:sym typeface="Calibri"/>
              </a:rPr>
              <a:t>PENNSYLVANIANS</a:t>
            </a:r>
            <a:r>
              <a:rPr lang="en-US" sz="1400" b="1">
                <a:solidFill>
                  <a:srgbClr val="2E75B5"/>
                </a:solidFill>
                <a:latin typeface="Calibri"/>
                <a:ea typeface="Calibri"/>
                <a:cs typeface="Calibri"/>
                <a:sym typeface="Calibri"/>
              </a:rPr>
              <a:t> </a:t>
            </a:r>
            <a:r>
              <a:rPr lang="en-US" sz="1050" b="1">
                <a:solidFill>
                  <a:srgbClr val="2E75B5"/>
                </a:solidFill>
                <a:latin typeface="Calibri"/>
                <a:ea typeface="Calibri"/>
                <a:cs typeface="Calibri"/>
                <a:sym typeface="Calibri"/>
              </a:rPr>
              <a:t>FOR</a:t>
            </a:r>
            <a:r>
              <a:rPr lang="en-US" sz="1400" b="1">
                <a:solidFill>
                  <a:srgbClr val="2E75B5"/>
                </a:solidFill>
                <a:latin typeface="Calibri"/>
                <a:ea typeface="Calibri"/>
                <a:cs typeface="Calibri"/>
                <a:sym typeface="Calibri"/>
              </a:rPr>
              <a:t> </a:t>
            </a:r>
            <a:r>
              <a:rPr lang="en-US" sz="1400" b="1">
                <a:solidFill>
                  <a:srgbClr val="C00000"/>
                </a:solidFill>
                <a:latin typeface="Calibri"/>
                <a:ea typeface="Calibri"/>
                <a:cs typeface="Calibri"/>
                <a:sym typeface="Calibri"/>
              </a:rPr>
              <a:t>MODERN COURTS</a:t>
            </a:r>
            <a:endParaRPr sz="1400">
              <a:solidFill>
                <a:srgbClr val="C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372533" y="834014"/>
            <a:ext cx="10707794"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3959"/>
              <a:buFont typeface="Corbel"/>
              <a:buNone/>
            </a:pPr>
            <a:r>
              <a:rPr lang="en-US" sz="3959">
                <a:solidFill>
                  <a:srgbClr val="C00000"/>
                </a:solidFill>
                <a:latin typeface="Corbel"/>
                <a:ea typeface="Corbel"/>
                <a:cs typeface="Corbel"/>
                <a:sym typeface="Corbel"/>
              </a:rPr>
              <a:t>30 Years of Fighting for Fair Courts in Pennsylvania</a:t>
            </a:r>
            <a:br>
              <a:rPr lang="en-US" sz="3959">
                <a:solidFill>
                  <a:srgbClr val="C00000"/>
                </a:solidFill>
                <a:latin typeface="Corbel"/>
                <a:ea typeface="Corbel"/>
                <a:cs typeface="Corbel"/>
                <a:sym typeface="Corbel"/>
              </a:rPr>
            </a:br>
            <a:endParaRPr sz="3959">
              <a:solidFill>
                <a:srgbClr val="C00000"/>
              </a:solidFill>
            </a:endParaRPr>
          </a:p>
        </p:txBody>
      </p:sp>
      <p:sp>
        <p:nvSpPr>
          <p:cNvPr id="96" name="Google Shape;96;p14"/>
          <p:cNvSpPr txBox="1">
            <a:spLocks noGrp="1"/>
          </p:cNvSpPr>
          <p:nvPr>
            <p:ph type="body" idx="1"/>
          </p:nvPr>
        </p:nvSpPr>
        <p:spPr>
          <a:xfrm>
            <a:off x="575376" y="2816802"/>
            <a:ext cx="6790266"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95959"/>
              </a:buClr>
              <a:buSzPts val="2400"/>
              <a:buNone/>
            </a:pPr>
            <a:r>
              <a:rPr lang="en-US" sz="2400">
                <a:solidFill>
                  <a:srgbClr val="595959"/>
                </a:solidFill>
                <a:latin typeface="Corbel"/>
                <a:ea typeface="Corbel"/>
                <a:cs typeface="Corbel"/>
                <a:sym typeface="Corbel"/>
              </a:rPr>
              <a:t>Pennsylvanians for Modern Courts is the </a:t>
            </a:r>
            <a:r>
              <a:rPr lang="en-US" sz="2400" b="1">
                <a:solidFill>
                  <a:srgbClr val="595959"/>
                </a:solidFill>
                <a:latin typeface="Corbel"/>
                <a:ea typeface="Corbel"/>
                <a:cs typeface="Corbel"/>
                <a:sym typeface="Corbel"/>
              </a:rPr>
              <a:t>only statewide, nonpartisan nonprofit organization</a:t>
            </a:r>
            <a:r>
              <a:rPr lang="en-US" sz="2400">
                <a:solidFill>
                  <a:srgbClr val="595959"/>
                </a:solidFill>
                <a:latin typeface="Corbel"/>
                <a:ea typeface="Corbel"/>
                <a:cs typeface="Corbel"/>
                <a:sym typeface="Corbel"/>
              </a:rPr>
              <a:t> dedicated to ensuring that all Pennsylvanians can come to our courts with confidence that they will be heard by qualified, fair and impartial judges.</a:t>
            </a:r>
            <a:endParaRPr/>
          </a:p>
        </p:txBody>
      </p:sp>
      <p:pic>
        <p:nvPicPr>
          <p:cNvPr id="97" name="Google Shape;97;p14"/>
          <p:cNvPicPr preferRelativeResize="0"/>
          <p:nvPr/>
        </p:nvPicPr>
        <p:blipFill rotWithShape="1">
          <a:blip r:embed="rId3">
            <a:alphaModFix/>
          </a:blip>
          <a:srcRect/>
          <a:stretch/>
        </p:blipFill>
        <p:spPr>
          <a:xfrm>
            <a:off x="7568485" y="1978025"/>
            <a:ext cx="3977509" cy="3626908"/>
          </a:xfrm>
          <a:prstGeom prst="rect">
            <a:avLst/>
          </a:prstGeom>
          <a:noFill/>
          <a:ln>
            <a:noFill/>
          </a:ln>
        </p:spPr>
      </p:pic>
      <p:pic>
        <p:nvPicPr>
          <p:cNvPr id="98" name="Google Shape;98;p14"/>
          <p:cNvPicPr preferRelativeResize="0"/>
          <p:nvPr/>
        </p:nvPicPr>
        <p:blipFill rotWithShape="1">
          <a:blip r:embed="rId4">
            <a:alphaModFix/>
          </a:blip>
          <a:srcRect/>
          <a:stretch/>
        </p:blipFill>
        <p:spPr>
          <a:xfrm>
            <a:off x="11223812" y="1"/>
            <a:ext cx="968188" cy="968188"/>
          </a:xfrm>
          <a:prstGeom prst="rect">
            <a:avLst/>
          </a:prstGeom>
          <a:noFill/>
          <a:ln>
            <a:noFill/>
          </a:ln>
        </p:spPr>
      </p:pic>
      <p:sp>
        <p:nvSpPr>
          <p:cNvPr id="99" name="Google Shape;99;p14"/>
          <p:cNvSpPr/>
          <p:nvPr/>
        </p:nvSpPr>
        <p:spPr>
          <a:xfrm>
            <a:off x="9276230" y="1"/>
            <a:ext cx="1947582"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solidFill>
                  <a:srgbClr val="2E74B5"/>
                </a:solidFill>
                <a:latin typeface="Calibri"/>
                <a:ea typeface="Calibri"/>
                <a:cs typeface="Calibri"/>
                <a:sym typeface="Calibri"/>
              </a:rPr>
              <a:t>PENNSYLVANIANS</a:t>
            </a:r>
            <a:r>
              <a:rPr lang="en-US" sz="1400" b="1">
                <a:solidFill>
                  <a:srgbClr val="2E75B5"/>
                </a:solidFill>
                <a:latin typeface="Calibri"/>
                <a:ea typeface="Calibri"/>
                <a:cs typeface="Calibri"/>
                <a:sym typeface="Calibri"/>
              </a:rPr>
              <a:t> </a:t>
            </a:r>
            <a:r>
              <a:rPr lang="en-US" sz="1050" b="1">
                <a:solidFill>
                  <a:srgbClr val="2E75B5"/>
                </a:solidFill>
                <a:latin typeface="Calibri"/>
                <a:ea typeface="Calibri"/>
                <a:cs typeface="Calibri"/>
                <a:sym typeface="Calibri"/>
              </a:rPr>
              <a:t>FOR</a:t>
            </a:r>
            <a:r>
              <a:rPr lang="en-US" sz="1400" b="1">
                <a:solidFill>
                  <a:srgbClr val="2E75B5"/>
                </a:solidFill>
                <a:latin typeface="Calibri"/>
                <a:ea typeface="Calibri"/>
                <a:cs typeface="Calibri"/>
                <a:sym typeface="Calibri"/>
              </a:rPr>
              <a:t> </a:t>
            </a:r>
            <a:r>
              <a:rPr lang="en-US" sz="1400" b="1">
                <a:solidFill>
                  <a:srgbClr val="C00000"/>
                </a:solidFill>
                <a:latin typeface="Calibri"/>
                <a:ea typeface="Calibri"/>
                <a:cs typeface="Calibri"/>
                <a:sym typeface="Calibri"/>
              </a:rPr>
              <a:t>MODERN COURTS</a:t>
            </a:r>
            <a:endParaRPr sz="1400">
              <a:solidFill>
                <a:srgbClr val="C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400"/>
              <a:buFont typeface="Calibri"/>
              <a:buNone/>
            </a:pPr>
            <a:r>
              <a:rPr lang="en-US" b="1">
                <a:solidFill>
                  <a:srgbClr val="C00000"/>
                </a:solidFill>
              </a:rPr>
              <a:t>How does a Civil Suit work?</a:t>
            </a:r>
            <a:endParaRPr b="1">
              <a:solidFill>
                <a:srgbClr val="C00000"/>
              </a:solidFill>
            </a:endParaRPr>
          </a:p>
        </p:txBody>
      </p:sp>
      <p:sp>
        <p:nvSpPr>
          <p:cNvPr id="264" name="Google Shape;264;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p:txBody>
      </p:sp>
      <p:grpSp>
        <p:nvGrpSpPr>
          <p:cNvPr id="265" name="Google Shape;265;p33"/>
          <p:cNvGrpSpPr/>
          <p:nvPr/>
        </p:nvGrpSpPr>
        <p:grpSpPr>
          <a:xfrm>
            <a:off x="838200" y="1848879"/>
            <a:ext cx="10515599" cy="4351337"/>
            <a:chOff x="0" y="0"/>
            <a:chExt cx="10515599" cy="4351337"/>
          </a:xfrm>
        </p:grpSpPr>
        <p:sp>
          <p:nvSpPr>
            <p:cNvPr id="266" name="Google Shape;266;p33"/>
            <p:cNvSpPr/>
            <p:nvPr/>
          </p:nvSpPr>
          <p:spPr>
            <a:xfrm>
              <a:off x="0" y="0"/>
              <a:ext cx="5062686" cy="4351337"/>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3"/>
            <p:cNvSpPr txBox="1"/>
            <p:nvPr/>
          </p:nvSpPr>
          <p:spPr>
            <a:xfrm>
              <a:off x="0" y="0"/>
              <a:ext cx="5062686" cy="1305401"/>
            </a:xfrm>
            <a:prstGeom prst="rect">
              <a:avLst/>
            </a:prstGeom>
            <a:noFill/>
            <a:ln>
              <a:noFill/>
            </a:ln>
          </p:spPr>
          <p:txBody>
            <a:bodyPr spcFirstLastPara="1" wrap="square" lIns="228600" tIns="228600" rIns="228600" bIns="228600" anchor="ctr" anchorCtr="0">
              <a:noAutofit/>
            </a:bodyPr>
            <a:lstStyle/>
            <a:p>
              <a:pPr marL="0" marR="0" lvl="0" indent="0" algn="ctr" rtl="0">
                <a:lnSpc>
                  <a:spcPct val="90000"/>
                </a:lnSpc>
                <a:spcBef>
                  <a:spcPts val="0"/>
                </a:spcBef>
                <a:spcAft>
                  <a:spcPts val="0"/>
                </a:spcAft>
                <a:buNone/>
              </a:pPr>
              <a:r>
                <a:rPr lang="en-US" sz="6000">
                  <a:solidFill>
                    <a:schemeClr val="dk1"/>
                  </a:solidFill>
                  <a:latin typeface="Calibri"/>
                  <a:ea typeface="Calibri"/>
                  <a:cs typeface="Calibri"/>
                  <a:sym typeface="Calibri"/>
                </a:rPr>
                <a:t>Civil Suit</a:t>
              </a:r>
              <a:endParaRPr sz="6000">
                <a:solidFill>
                  <a:schemeClr val="dk1"/>
                </a:solidFill>
                <a:latin typeface="Calibri"/>
                <a:ea typeface="Calibri"/>
                <a:cs typeface="Calibri"/>
                <a:sym typeface="Calibri"/>
              </a:endParaRPr>
            </a:p>
          </p:txBody>
        </p:sp>
        <p:sp>
          <p:nvSpPr>
            <p:cNvPr id="268" name="Google Shape;268;p33"/>
            <p:cNvSpPr/>
            <p:nvPr/>
          </p:nvSpPr>
          <p:spPr>
            <a:xfrm>
              <a:off x="511531" y="1305507"/>
              <a:ext cx="4050149" cy="633897"/>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3"/>
            <p:cNvSpPr txBox="1"/>
            <p:nvPr/>
          </p:nvSpPr>
          <p:spPr>
            <a:xfrm>
              <a:off x="530097" y="1324073"/>
              <a:ext cx="4013017" cy="596765"/>
            </a:xfrm>
            <a:prstGeom prst="rect">
              <a:avLst/>
            </a:prstGeom>
            <a:noFill/>
            <a:ln>
              <a:noFill/>
            </a:ln>
          </p:spPr>
          <p:txBody>
            <a:bodyPr spcFirstLastPara="1" wrap="square" lIns="40625" tIns="30475" rIns="40625" bIns="30475" anchor="ctr" anchorCtr="0">
              <a:noAutofit/>
            </a:bodyPr>
            <a:lstStyle/>
            <a:p>
              <a:pPr marL="0" marR="0" lvl="0" indent="0" algn="ctr" rtl="0">
                <a:lnSpc>
                  <a:spcPct val="90000"/>
                </a:lnSpc>
                <a:spcBef>
                  <a:spcPts val="0"/>
                </a:spcBef>
                <a:spcAft>
                  <a:spcPts val="0"/>
                </a:spcAft>
                <a:buNone/>
              </a:pPr>
              <a:r>
                <a:rPr lang="en-US" sz="1600">
                  <a:solidFill>
                    <a:schemeClr val="lt1"/>
                  </a:solidFill>
                  <a:latin typeface="Calibri"/>
                  <a:ea typeface="Calibri"/>
                  <a:cs typeface="Calibri"/>
                  <a:sym typeface="Calibri"/>
                </a:rPr>
                <a:t>Between two litigants (plaintiff and defendant)</a:t>
              </a:r>
              <a:endParaRPr sz="1600">
                <a:solidFill>
                  <a:schemeClr val="lt1"/>
                </a:solidFill>
                <a:latin typeface="Calibri"/>
                <a:ea typeface="Calibri"/>
                <a:cs typeface="Calibri"/>
                <a:sym typeface="Calibri"/>
              </a:endParaRPr>
            </a:p>
          </p:txBody>
        </p:sp>
        <p:sp>
          <p:nvSpPr>
            <p:cNvPr id="270" name="Google Shape;270;p33"/>
            <p:cNvSpPr/>
            <p:nvPr/>
          </p:nvSpPr>
          <p:spPr>
            <a:xfrm>
              <a:off x="511531" y="2036927"/>
              <a:ext cx="4050149" cy="633897"/>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3"/>
            <p:cNvSpPr txBox="1"/>
            <p:nvPr/>
          </p:nvSpPr>
          <p:spPr>
            <a:xfrm>
              <a:off x="530097" y="2055493"/>
              <a:ext cx="4013017" cy="596765"/>
            </a:xfrm>
            <a:prstGeom prst="rect">
              <a:avLst/>
            </a:prstGeom>
            <a:noFill/>
            <a:ln>
              <a:noFill/>
            </a:ln>
          </p:spPr>
          <p:txBody>
            <a:bodyPr spcFirstLastPara="1" wrap="square" lIns="40625" tIns="30475" rIns="40625" bIns="30475" anchor="ctr" anchorCtr="0">
              <a:noAutofit/>
            </a:bodyPr>
            <a:lstStyle/>
            <a:p>
              <a:pPr marL="0" marR="0" lvl="0" indent="0" algn="ctr" rtl="0">
                <a:lnSpc>
                  <a:spcPct val="90000"/>
                </a:lnSpc>
                <a:spcBef>
                  <a:spcPts val="0"/>
                </a:spcBef>
                <a:spcAft>
                  <a:spcPts val="0"/>
                </a:spcAft>
                <a:buNone/>
              </a:pPr>
              <a:r>
                <a:rPr lang="en-US" sz="1600">
                  <a:solidFill>
                    <a:schemeClr val="lt1"/>
                  </a:solidFill>
                  <a:latin typeface="Calibri"/>
                  <a:ea typeface="Calibri"/>
                  <a:cs typeface="Calibri"/>
                  <a:sym typeface="Calibri"/>
                </a:rPr>
                <a:t>Determines whether defendant is liable for injury or harm done to plaintiff</a:t>
              </a:r>
              <a:endParaRPr sz="1600">
                <a:solidFill>
                  <a:schemeClr val="lt1"/>
                </a:solidFill>
                <a:latin typeface="Calibri"/>
                <a:ea typeface="Calibri"/>
                <a:cs typeface="Calibri"/>
                <a:sym typeface="Calibri"/>
              </a:endParaRPr>
            </a:p>
          </p:txBody>
        </p:sp>
        <p:sp>
          <p:nvSpPr>
            <p:cNvPr id="272" name="Google Shape;272;p33"/>
            <p:cNvSpPr/>
            <p:nvPr/>
          </p:nvSpPr>
          <p:spPr>
            <a:xfrm>
              <a:off x="511531" y="2768346"/>
              <a:ext cx="4050149" cy="633897"/>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3"/>
            <p:cNvSpPr txBox="1"/>
            <p:nvPr/>
          </p:nvSpPr>
          <p:spPr>
            <a:xfrm>
              <a:off x="530097" y="2786912"/>
              <a:ext cx="4013017" cy="596765"/>
            </a:xfrm>
            <a:prstGeom prst="rect">
              <a:avLst/>
            </a:prstGeom>
            <a:noFill/>
            <a:ln>
              <a:noFill/>
            </a:ln>
          </p:spPr>
          <p:txBody>
            <a:bodyPr spcFirstLastPara="1" wrap="square" lIns="40625" tIns="30475" rIns="40625" bIns="30475" anchor="ctr" anchorCtr="0">
              <a:noAutofit/>
            </a:bodyPr>
            <a:lstStyle/>
            <a:p>
              <a:pPr marL="0" marR="0" lvl="0" indent="0" algn="ctr" rtl="0">
                <a:lnSpc>
                  <a:spcPct val="90000"/>
                </a:lnSpc>
                <a:spcBef>
                  <a:spcPts val="0"/>
                </a:spcBef>
                <a:spcAft>
                  <a:spcPts val="0"/>
                </a:spcAft>
                <a:buNone/>
              </a:pPr>
              <a:r>
                <a:rPr lang="en-US" sz="1600">
                  <a:solidFill>
                    <a:schemeClr val="lt1"/>
                  </a:solidFill>
                  <a:latin typeface="Calibri"/>
                  <a:ea typeface="Calibri"/>
                  <a:cs typeface="Calibri"/>
                  <a:sym typeface="Calibri"/>
                </a:rPr>
                <a:t>Plaintiff must have preponderance of evidence</a:t>
              </a:r>
              <a:endParaRPr sz="1600">
                <a:solidFill>
                  <a:schemeClr val="lt1"/>
                </a:solidFill>
                <a:latin typeface="Calibri"/>
                <a:ea typeface="Calibri"/>
                <a:cs typeface="Calibri"/>
                <a:sym typeface="Calibri"/>
              </a:endParaRPr>
            </a:p>
          </p:txBody>
        </p:sp>
        <p:sp>
          <p:nvSpPr>
            <p:cNvPr id="274" name="Google Shape;274;p33"/>
            <p:cNvSpPr/>
            <p:nvPr/>
          </p:nvSpPr>
          <p:spPr>
            <a:xfrm>
              <a:off x="511531" y="3499766"/>
              <a:ext cx="4050149" cy="633897"/>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3"/>
            <p:cNvSpPr txBox="1"/>
            <p:nvPr/>
          </p:nvSpPr>
          <p:spPr>
            <a:xfrm>
              <a:off x="530097" y="3518332"/>
              <a:ext cx="4013017" cy="596765"/>
            </a:xfrm>
            <a:prstGeom prst="rect">
              <a:avLst/>
            </a:prstGeom>
            <a:noFill/>
            <a:ln>
              <a:noFill/>
            </a:ln>
          </p:spPr>
          <p:txBody>
            <a:bodyPr spcFirstLastPara="1" wrap="square" lIns="40625" tIns="30475" rIns="40625" bIns="30475" anchor="ctr" anchorCtr="0">
              <a:noAutofit/>
            </a:bodyPr>
            <a:lstStyle/>
            <a:p>
              <a:pPr marL="0" marR="0" lvl="0" indent="0" algn="ctr" rtl="0">
                <a:lnSpc>
                  <a:spcPct val="90000"/>
                </a:lnSpc>
                <a:spcBef>
                  <a:spcPts val="0"/>
                </a:spcBef>
                <a:spcAft>
                  <a:spcPts val="0"/>
                </a:spcAft>
                <a:buNone/>
              </a:pPr>
              <a:r>
                <a:rPr lang="en-US" sz="1600">
                  <a:solidFill>
                    <a:schemeClr val="lt1"/>
                  </a:solidFill>
                  <a:latin typeface="Calibri"/>
                  <a:ea typeface="Calibri"/>
                  <a:cs typeface="Calibri"/>
                  <a:sym typeface="Calibri"/>
                </a:rPr>
                <a:t>No right to an attorney</a:t>
              </a:r>
              <a:endParaRPr sz="1600">
                <a:solidFill>
                  <a:schemeClr val="lt1"/>
                </a:solidFill>
                <a:latin typeface="Calibri"/>
                <a:ea typeface="Calibri"/>
                <a:cs typeface="Calibri"/>
                <a:sym typeface="Calibri"/>
              </a:endParaRPr>
            </a:p>
          </p:txBody>
        </p:sp>
        <p:sp>
          <p:nvSpPr>
            <p:cNvPr id="276" name="Google Shape;276;p33"/>
            <p:cNvSpPr/>
            <p:nvPr/>
          </p:nvSpPr>
          <p:spPr>
            <a:xfrm>
              <a:off x="5452913" y="0"/>
              <a:ext cx="5062686" cy="4351337"/>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3"/>
            <p:cNvSpPr txBox="1"/>
            <p:nvPr/>
          </p:nvSpPr>
          <p:spPr>
            <a:xfrm>
              <a:off x="5452913" y="0"/>
              <a:ext cx="5062686" cy="1305401"/>
            </a:xfrm>
            <a:prstGeom prst="rect">
              <a:avLst/>
            </a:prstGeom>
            <a:noFill/>
            <a:ln>
              <a:noFill/>
            </a:ln>
          </p:spPr>
          <p:txBody>
            <a:bodyPr spcFirstLastPara="1" wrap="square" lIns="228600" tIns="228600" rIns="228600" bIns="228600" anchor="ctr" anchorCtr="0">
              <a:noAutofit/>
            </a:bodyPr>
            <a:lstStyle/>
            <a:p>
              <a:pPr marL="0" marR="0" lvl="0" indent="0" algn="ctr" rtl="0">
                <a:lnSpc>
                  <a:spcPct val="90000"/>
                </a:lnSpc>
                <a:spcBef>
                  <a:spcPts val="0"/>
                </a:spcBef>
                <a:spcAft>
                  <a:spcPts val="0"/>
                </a:spcAft>
                <a:buNone/>
              </a:pPr>
              <a:r>
                <a:rPr lang="en-US" sz="6000">
                  <a:solidFill>
                    <a:schemeClr val="dk1"/>
                  </a:solidFill>
                  <a:latin typeface="Calibri"/>
                  <a:ea typeface="Calibri"/>
                  <a:cs typeface="Calibri"/>
                  <a:sym typeface="Calibri"/>
                </a:rPr>
                <a:t>Criminal Case</a:t>
              </a:r>
              <a:endParaRPr sz="6000">
                <a:solidFill>
                  <a:schemeClr val="dk1"/>
                </a:solidFill>
                <a:latin typeface="Calibri"/>
                <a:ea typeface="Calibri"/>
                <a:cs typeface="Calibri"/>
                <a:sym typeface="Calibri"/>
              </a:endParaRPr>
            </a:p>
          </p:txBody>
        </p:sp>
        <p:sp>
          <p:nvSpPr>
            <p:cNvPr id="278" name="Google Shape;278;p33"/>
            <p:cNvSpPr/>
            <p:nvPr/>
          </p:nvSpPr>
          <p:spPr>
            <a:xfrm>
              <a:off x="5953919" y="1305507"/>
              <a:ext cx="4050149" cy="633897"/>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3"/>
            <p:cNvSpPr txBox="1"/>
            <p:nvPr/>
          </p:nvSpPr>
          <p:spPr>
            <a:xfrm>
              <a:off x="5972485" y="1324073"/>
              <a:ext cx="4013017" cy="596765"/>
            </a:xfrm>
            <a:prstGeom prst="rect">
              <a:avLst/>
            </a:prstGeom>
            <a:noFill/>
            <a:ln>
              <a:noFill/>
            </a:ln>
          </p:spPr>
          <p:txBody>
            <a:bodyPr spcFirstLastPara="1" wrap="square" lIns="40625" tIns="30475" rIns="40625" bIns="30475" anchor="ctr" anchorCtr="0">
              <a:noAutofit/>
            </a:bodyPr>
            <a:lstStyle/>
            <a:p>
              <a:pPr marL="0" marR="0" lvl="0" indent="0" algn="ctr" rtl="0">
                <a:lnSpc>
                  <a:spcPct val="90000"/>
                </a:lnSpc>
                <a:spcBef>
                  <a:spcPts val="0"/>
                </a:spcBef>
                <a:spcAft>
                  <a:spcPts val="0"/>
                </a:spcAft>
                <a:buNone/>
              </a:pPr>
              <a:r>
                <a:rPr lang="en-US" sz="1600">
                  <a:solidFill>
                    <a:schemeClr val="lt1"/>
                  </a:solidFill>
                  <a:latin typeface="Calibri"/>
                  <a:ea typeface="Calibri"/>
                  <a:cs typeface="Calibri"/>
                  <a:sym typeface="Calibri"/>
                </a:rPr>
                <a:t>Between prosecutor, representing the state  and its citizenry (not the victim), and defendant</a:t>
              </a:r>
              <a:endParaRPr sz="1600">
                <a:solidFill>
                  <a:schemeClr val="lt1"/>
                </a:solidFill>
                <a:latin typeface="Calibri"/>
                <a:ea typeface="Calibri"/>
                <a:cs typeface="Calibri"/>
                <a:sym typeface="Calibri"/>
              </a:endParaRPr>
            </a:p>
          </p:txBody>
        </p:sp>
        <p:sp>
          <p:nvSpPr>
            <p:cNvPr id="280" name="Google Shape;280;p33"/>
            <p:cNvSpPr/>
            <p:nvPr/>
          </p:nvSpPr>
          <p:spPr>
            <a:xfrm>
              <a:off x="5953919" y="2036927"/>
              <a:ext cx="4050149" cy="633897"/>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3"/>
            <p:cNvSpPr txBox="1"/>
            <p:nvPr/>
          </p:nvSpPr>
          <p:spPr>
            <a:xfrm>
              <a:off x="5972485" y="2055493"/>
              <a:ext cx="4013017" cy="596765"/>
            </a:xfrm>
            <a:prstGeom prst="rect">
              <a:avLst/>
            </a:prstGeom>
            <a:noFill/>
            <a:ln>
              <a:noFill/>
            </a:ln>
          </p:spPr>
          <p:txBody>
            <a:bodyPr spcFirstLastPara="1" wrap="square" lIns="40625" tIns="30475" rIns="40625" bIns="30475" anchor="ctr" anchorCtr="0">
              <a:noAutofit/>
            </a:bodyPr>
            <a:lstStyle/>
            <a:p>
              <a:pPr marL="0" marR="0" lvl="0" indent="0" algn="ctr" rtl="0">
                <a:lnSpc>
                  <a:spcPct val="90000"/>
                </a:lnSpc>
                <a:spcBef>
                  <a:spcPts val="0"/>
                </a:spcBef>
                <a:spcAft>
                  <a:spcPts val="0"/>
                </a:spcAft>
                <a:buNone/>
              </a:pPr>
              <a:r>
                <a:rPr lang="en-US" sz="1600">
                  <a:solidFill>
                    <a:schemeClr val="lt1"/>
                  </a:solidFill>
                  <a:latin typeface="Calibri"/>
                  <a:ea typeface="Calibri"/>
                  <a:cs typeface="Calibri"/>
                  <a:sym typeface="Calibri"/>
                </a:rPr>
                <a:t>Determine whether defendant has broken the law</a:t>
              </a:r>
              <a:endParaRPr sz="1600">
                <a:solidFill>
                  <a:schemeClr val="lt1"/>
                </a:solidFill>
                <a:latin typeface="Calibri"/>
                <a:ea typeface="Calibri"/>
                <a:cs typeface="Calibri"/>
                <a:sym typeface="Calibri"/>
              </a:endParaRPr>
            </a:p>
          </p:txBody>
        </p:sp>
        <p:sp>
          <p:nvSpPr>
            <p:cNvPr id="282" name="Google Shape;282;p33"/>
            <p:cNvSpPr/>
            <p:nvPr/>
          </p:nvSpPr>
          <p:spPr>
            <a:xfrm>
              <a:off x="5953919" y="2768346"/>
              <a:ext cx="4050149" cy="633897"/>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3"/>
            <p:cNvSpPr txBox="1"/>
            <p:nvPr/>
          </p:nvSpPr>
          <p:spPr>
            <a:xfrm>
              <a:off x="5972485" y="2786912"/>
              <a:ext cx="4013017" cy="596765"/>
            </a:xfrm>
            <a:prstGeom prst="rect">
              <a:avLst/>
            </a:prstGeom>
            <a:noFill/>
            <a:ln>
              <a:noFill/>
            </a:ln>
          </p:spPr>
          <p:txBody>
            <a:bodyPr spcFirstLastPara="1" wrap="square" lIns="40625" tIns="30475" rIns="40625" bIns="30475" anchor="ctr" anchorCtr="0">
              <a:noAutofit/>
            </a:bodyPr>
            <a:lstStyle/>
            <a:p>
              <a:pPr marL="0" marR="0" lvl="0" indent="0" algn="ctr" rtl="0">
                <a:lnSpc>
                  <a:spcPct val="90000"/>
                </a:lnSpc>
                <a:spcBef>
                  <a:spcPts val="0"/>
                </a:spcBef>
                <a:spcAft>
                  <a:spcPts val="0"/>
                </a:spcAft>
                <a:buNone/>
              </a:pPr>
              <a:r>
                <a:rPr lang="en-US" sz="1600">
                  <a:solidFill>
                    <a:schemeClr val="lt1"/>
                  </a:solidFill>
                  <a:latin typeface="Calibri"/>
                  <a:ea typeface="Calibri"/>
                  <a:cs typeface="Calibri"/>
                  <a:sym typeface="Calibri"/>
                </a:rPr>
                <a:t>Prosecutor must prove guilt beyond reasonable doubt</a:t>
              </a:r>
              <a:endParaRPr sz="1600">
                <a:solidFill>
                  <a:schemeClr val="lt1"/>
                </a:solidFill>
                <a:latin typeface="Calibri"/>
                <a:ea typeface="Calibri"/>
                <a:cs typeface="Calibri"/>
                <a:sym typeface="Calibri"/>
              </a:endParaRPr>
            </a:p>
          </p:txBody>
        </p:sp>
        <p:sp>
          <p:nvSpPr>
            <p:cNvPr id="284" name="Google Shape;284;p33"/>
            <p:cNvSpPr/>
            <p:nvPr/>
          </p:nvSpPr>
          <p:spPr>
            <a:xfrm>
              <a:off x="5953919" y="3499766"/>
              <a:ext cx="4050149" cy="633897"/>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3"/>
            <p:cNvSpPr txBox="1"/>
            <p:nvPr/>
          </p:nvSpPr>
          <p:spPr>
            <a:xfrm>
              <a:off x="5972485" y="3518332"/>
              <a:ext cx="4013017" cy="596765"/>
            </a:xfrm>
            <a:prstGeom prst="rect">
              <a:avLst/>
            </a:prstGeom>
            <a:noFill/>
            <a:ln>
              <a:noFill/>
            </a:ln>
          </p:spPr>
          <p:txBody>
            <a:bodyPr spcFirstLastPara="1" wrap="square" lIns="40625" tIns="30475" rIns="40625" bIns="30475" anchor="ctr" anchorCtr="0">
              <a:noAutofit/>
            </a:bodyPr>
            <a:lstStyle/>
            <a:p>
              <a:pPr marL="0" marR="0" lvl="0" indent="0" algn="ctr" rtl="0">
                <a:lnSpc>
                  <a:spcPct val="90000"/>
                </a:lnSpc>
                <a:spcBef>
                  <a:spcPts val="0"/>
                </a:spcBef>
                <a:spcAft>
                  <a:spcPts val="0"/>
                </a:spcAft>
                <a:buNone/>
              </a:pPr>
              <a:r>
                <a:rPr lang="en-US" sz="1600">
                  <a:solidFill>
                    <a:schemeClr val="lt1"/>
                  </a:solidFill>
                  <a:latin typeface="Calibri"/>
                  <a:ea typeface="Calibri"/>
                  <a:cs typeface="Calibri"/>
                  <a:sym typeface="Calibri"/>
                </a:rPr>
                <a:t>Right to an attorney</a:t>
              </a:r>
              <a:endParaRPr sz="1600">
                <a:solidFill>
                  <a:schemeClr val="lt1"/>
                </a:solidFill>
                <a:latin typeface="Calibri"/>
                <a:ea typeface="Calibri"/>
                <a:cs typeface="Calibri"/>
                <a:sym typeface="Calibri"/>
              </a:endParaRPr>
            </a:p>
          </p:txBody>
        </p:sp>
      </p:grpSp>
      <p:sp>
        <p:nvSpPr>
          <p:cNvPr id="286" name="Google Shape;286;p33"/>
          <p:cNvSpPr txBox="1"/>
          <p:nvPr/>
        </p:nvSpPr>
        <p:spPr>
          <a:xfrm>
            <a:off x="6096000" y="1543892"/>
            <a:ext cx="5450541" cy="465632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87" name="Google Shape;287;p33" descr="Image result for philadelphia magisterial court"/>
          <p:cNvPicPr preferRelativeResize="0"/>
          <p:nvPr/>
        </p:nvPicPr>
        <p:blipFill rotWithShape="1">
          <a:blip r:embed="rId3">
            <a:alphaModFix/>
          </a:blip>
          <a:srcRect/>
          <a:stretch/>
        </p:blipFill>
        <p:spPr>
          <a:xfrm>
            <a:off x="6591608" y="2304305"/>
            <a:ext cx="5437704" cy="3135497"/>
          </a:xfrm>
          <a:prstGeom prst="rect">
            <a:avLst/>
          </a:prstGeom>
          <a:noFill/>
          <a:ln>
            <a:noFill/>
          </a:ln>
        </p:spPr>
      </p:pic>
      <p:sp>
        <p:nvSpPr>
          <p:cNvPr id="288" name="Google Shape;288;p33"/>
          <p:cNvSpPr/>
          <p:nvPr/>
        </p:nvSpPr>
        <p:spPr>
          <a:xfrm>
            <a:off x="9276230" y="1"/>
            <a:ext cx="1947582"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solidFill>
                  <a:srgbClr val="2E74B5"/>
                </a:solidFill>
                <a:latin typeface="Calibri"/>
                <a:ea typeface="Calibri"/>
                <a:cs typeface="Calibri"/>
                <a:sym typeface="Calibri"/>
              </a:rPr>
              <a:t>PENNSYLVANIANS</a:t>
            </a:r>
            <a:r>
              <a:rPr lang="en-US" sz="1400" b="1">
                <a:solidFill>
                  <a:srgbClr val="2E75B5"/>
                </a:solidFill>
                <a:latin typeface="Calibri"/>
                <a:ea typeface="Calibri"/>
                <a:cs typeface="Calibri"/>
                <a:sym typeface="Calibri"/>
              </a:rPr>
              <a:t> </a:t>
            </a:r>
            <a:r>
              <a:rPr lang="en-US" sz="1050" b="1">
                <a:solidFill>
                  <a:srgbClr val="2E75B5"/>
                </a:solidFill>
                <a:latin typeface="Calibri"/>
                <a:ea typeface="Calibri"/>
                <a:cs typeface="Calibri"/>
                <a:sym typeface="Calibri"/>
              </a:rPr>
              <a:t>FOR</a:t>
            </a:r>
            <a:r>
              <a:rPr lang="en-US" sz="1400" b="1">
                <a:solidFill>
                  <a:srgbClr val="2E75B5"/>
                </a:solidFill>
                <a:latin typeface="Calibri"/>
                <a:ea typeface="Calibri"/>
                <a:cs typeface="Calibri"/>
                <a:sym typeface="Calibri"/>
              </a:rPr>
              <a:t> </a:t>
            </a:r>
            <a:r>
              <a:rPr lang="en-US" sz="1400" b="1">
                <a:solidFill>
                  <a:srgbClr val="C00000"/>
                </a:solidFill>
                <a:latin typeface="Calibri"/>
                <a:ea typeface="Calibri"/>
                <a:cs typeface="Calibri"/>
                <a:sym typeface="Calibri"/>
              </a:rPr>
              <a:t>MODERN COURTS</a:t>
            </a:r>
            <a:endParaRPr sz="1400">
              <a:solidFill>
                <a:srgbClr val="C00000"/>
              </a:solidFill>
              <a:latin typeface="Calibri"/>
              <a:ea typeface="Calibri"/>
              <a:cs typeface="Calibri"/>
              <a:sym typeface="Calibri"/>
            </a:endParaRPr>
          </a:p>
        </p:txBody>
      </p:sp>
      <p:pic>
        <p:nvPicPr>
          <p:cNvPr id="289" name="Google Shape;289;p33"/>
          <p:cNvPicPr preferRelativeResize="0"/>
          <p:nvPr/>
        </p:nvPicPr>
        <p:blipFill rotWithShape="1">
          <a:blip r:embed="rId4">
            <a:alphaModFix/>
          </a:blip>
          <a:srcRect/>
          <a:stretch/>
        </p:blipFill>
        <p:spPr>
          <a:xfrm>
            <a:off x="11223812" y="1"/>
            <a:ext cx="968188" cy="96818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4"/>
          <p:cNvSpPr txBox="1">
            <a:spLocks noGrp="1"/>
          </p:cNvSpPr>
          <p:nvPr>
            <p:ph type="title"/>
          </p:nvPr>
        </p:nvSpPr>
        <p:spPr>
          <a:xfrm>
            <a:off x="555016" y="102939"/>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400"/>
              <a:buFont typeface="Calibri"/>
              <a:buNone/>
            </a:pPr>
            <a:r>
              <a:rPr lang="en-US" b="1">
                <a:solidFill>
                  <a:srgbClr val="C00000"/>
                </a:solidFill>
              </a:rPr>
              <a:t>How a Case Gets to Court</a:t>
            </a:r>
            <a:endParaRPr/>
          </a:p>
        </p:txBody>
      </p:sp>
      <p:sp>
        <p:nvSpPr>
          <p:cNvPr id="296" name="Google Shape;296;p34"/>
          <p:cNvSpPr txBox="1">
            <a:spLocks noGrp="1"/>
          </p:cNvSpPr>
          <p:nvPr>
            <p:ph type="body" idx="1"/>
          </p:nvPr>
        </p:nvSpPr>
        <p:spPr>
          <a:xfrm>
            <a:off x="367744" y="1525988"/>
            <a:ext cx="11534700" cy="4843500"/>
          </a:xfrm>
          <a:prstGeom prst="rect">
            <a:avLst/>
          </a:prstGeom>
          <a:noFill/>
          <a:ln>
            <a:noFill/>
          </a:ln>
        </p:spPr>
        <p:txBody>
          <a:bodyPr spcFirstLastPara="1" wrap="square" lIns="91425" tIns="45700" rIns="91425" bIns="45700" anchor="t" anchorCtr="0">
            <a:noAutofit/>
          </a:bodyPr>
          <a:lstStyle/>
          <a:p>
            <a:pPr marL="285750" lvl="0" indent="-285750" algn="l" rtl="0">
              <a:lnSpc>
                <a:spcPct val="80000"/>
              </a:lnSpc>
              <a:spcBef>
                <a:spcPts val="0"/>
              </a:spcBef>
              <a:spcAft>
                <a:spcPts val="0"/>
              </a:spcAft>
              <a:buClr>
                <a:schemeClr val="dk1"/>
              </a:buClr>
              <a:buSzPts val="2200"/>
              <a:buChar char="•"/>
            </a:pPr>
            <a:r>
              <a:rPr lang="en-US" sz="2200" dirty="0"/>
              <a:t>Landlord and/or tenant perceives a violation of the lease agreement or Landlord-Tenant law.</a:t>
            </a:r>
            <a:endParaRPr dirty="0"/>
          </a:p>
          <a:p>
            <a:pPr marL="285750" lvl="0" indent="-285750" algn="l" rtl="0">
              <a:lnSpc>
                <a:spcPct val="80000"/>
              </a:lnSpc>
              <a:spcBef>
                <a:spcPts val="1000"/>
              </a:spcBef>
              <a:spcAft>
                <a:spcPts val="0"/>
              </a:spcAft>
              <a:buClr>
                <a:schemeClr val="dk1"/>
              </a:buClr>
              <a:buSzPts val="2200"/>
              <a:buChar char="•"/>
            </a:pPr>
            <a:r>
              <a:rPr lang="en-US" sz="2200" dirty="0"/>
              <a:t>Landlord and/or tenant files a complaint with the Magisterial District Court where the property is located. There are fees involved with filing a case.</a:t>
            </a:r>
            <a:endParaRPr dirty="0"/>
          </a:p>
          <a:p>
            <a:pPr marL="285750" indent="-285750">
              <a:lnSpc>
                <a:spcPct val="80000"/>
              </a:lnSpc>
              <a:buSzPts val="2200"/>
            </a:pPr>
            <a:r>
              <a:rPr lang="en-US" sz="2200" dirty="0"/>
              <a:t>The Court may have advocates/ interviewers to assist in completing the necessary forms, but this is not legal advice. </a:t>
            </a:r>
            <a:endParaRPr dirty="0"/>
          </a:p>
          <a:p>
            <a:pPr marL="285750" lvl="0" indent="-285750" algn="l" rtl="0">
              <a:lnSpc>
                <a:spcPct val="80000"/>
              </a:lnSpc>
              <a:spcBef>
                <a:spcPts val="1000"/>
              </a:spcBef>
              <a:spcAft>
                <a:spcPts val="0"/>
              </a:spcAft>
              <a:buClr>
                <a:schemeClr val="dk1"/>
              </a:buClr>
              <a:buSzPts val="2200"/>
              <a:buChar char="•"/>
            </a:pPr>
            <a:r>
              <a:rPr lang="en-US" sz="2200" dirty="0"/>
              <a:t>The Plaintiff must then serve the complaint on the Defendant.</a:t>
            </a:r>
            <a:endParaRPr dirty="0"/>
          </a:p>
          <a:p>
            <a:pPr marL="742950" lvl="1" indent="-285750" algn="l" rtl="0">
              <a:lnSpc>
                <a:spcPct val="80000"/>
              </a:lnSpc>
              <a:spcBef>
                <a:spcPts val="500"/>
              </a:spcBef>
              <a:spcAft>
                <a:spcPts val="0"/>
              </a:spcAft>
              <a:buClr>
                <a:schemeClr val="dk1"/>
              </a:buClr>
              <a:buSzPts val="2200"/>
              <a:buChar char="•"/>
            </a:pPr>
            <a:r>
              <a:rPr lang="en-US" sz="2200" dirty="0"/>
              <a:t>If Plaintiff does not serve the Defendant or service is defective, then the case will be dismissed.</a:t>
            </a:r>
            <a:endParaRPr dirty="0"/>
          </a:p>
          <a:p>
            <a:pPr marL="285750" lvl="0" indent="-285750" algn="l" rtl="0">
              <a:lnSpc>
                <a:spcPct val="80000"/>
              </a:lnSpc>
              <a:spcBef>
                <a:spcPts val="1000"/>
              </a:spcBef>
              <a:spcAft>
                <a:spcPts val="0"/>
              </a:spcAft>
              <a:buClr>
                <a:schemeClr val="dk1"/>
              </a:buClr>
              <a:buSzPts val="2200"/>
              <a:buChar char="•"/>
            </a:pPr>
            <a:r>
              <a:rPr lang="en-US" sz="2200" dirty="0"/>
              <a:t>The Court will set a hearing date</a:t>
            </a:r>
            <a:r>
              <a:rPr lang="en-US" sz="2200" dirty="0" smtClean="0"/>
              <a:t>., typically 5-10 days after complaint is filed</a:t>
            </a:r>
            <a:endParaRPr dirty="0"/>
          </a:p>
          <a:p>
            <a:pPr marL="742950" lvl="1" indent="-285750">
              <a:lnSpc>
                <a:spcPct val="80000"/>
              </a:lnSpc>
              <a:buSzPts val="2200"/>
            </a:pPr>
            <a:r>
              <a:rPr lang="en-US" sz="2200" dirty="0"/>
              <a:t>If defendant does not show up, the Court may enter judgment against the absent party</a:t>
            </a:r>
            <a:endParaRPr lang="en-US" dirty="0"/>
          </a:p>
          <a:p>
            <a:pPr marL="742950" lvl="1" indent="-285750">
              <a:lnSpc>
                <a:spcPct val="80000"/>
              </a:lnSpc>
              <a:buSzPts val="2200"/>
            </a:pPr>
            <a:r>
              <a:rPr lang="en-US" sz="2200" dirty="0"/>
              <a:t>If plaintiff does not show up, the court may dismiss the case.</a:t>
            </a:r>
            <a:endParaRPr dirty="0"/>
          </a:p>
          <a:p>
            <a:pPr marL="285750" lvl="0" indent="-285750" algn="l" rtl="0">
              <a:lnSpc>
                <a:spcPct val="80000"/>
              </a:lnSpc>
              <a:spcBef>
                <a:spcPts val="1000"/>
              </a:spcBef>
              <a:spcAft>
                <a:spcPts val="0"/>
              </a:spcAft>
              <a:buClr>
                <a:schemeClr val="dk1"/>
              </a:buClr>
              <a:buSzPts val="2200"/>
              <a:buChar char="•"/>
            </a:pPr>
            <a:r>
              <a:rPr lang="en-US" sz="2200" dirty="0"/>
              <a:t>Defendants can file a continuance to move the trial date back, and the Court may grant such continuances if justice so requires. These motions must be made in writing and filed at least (10) days before the hearing date.</a:t>
            </a:r>
            <a:endParaRPr dirty="0"/>
          </a:p>
          <a:p>
            <a:pPr marL="228600" lvl="0" indent="-50800" algn="l" rtl="0">
              <a:lnSpc>
                <a:spcPct val="80000"/>
              </a:lnSpc>
              <a:spcBef>
                <a:spcPts val="1000"/>
              </a:spcBef>
              <a:spcAft>
                <a:spcPts val="0"/>
              </a:spcAft>
              <a:buClr>
                <a:schemeClr val="dk1"/>
              </a:buClr>
              <a:buSzPts val="2800"/>
              <a:buNone/>
            </a:pPr>
            <a:endParaRPr dirty="0"/>
          </a:p>
        </p:txBody>
      </p:sp>
      <p:pic>
        <p:nvPicPr>
          <p:cNvPr id="297" name="Google Shape;297;p34"/>
          <p:cNvPicPr preferRelativeResize="0"/>
          <p:nvPr/>
        </p:nvPicPr>
        <p:blipFill rotWithShape="1">
          <a:blip r:embed="rId3">
            <a:alphaModFix/>
          </a:blip>
          <a:srcRect/>
          <a:stretch/>
        </p:blipFill>
        <p:spPr>
          <a:xfrm>
            <a:off x="11223812" y="1"/>
            <a:ext cx="968188" cy="968188"/>
          </a:xfrm>
          <a:prstGeom prst="rect">
            <a:avLst/>
          </a:prstGeom>
          <a:noFill/>
          <a:ln>
            <a:noFill/>
          </a:ln>
        </p:spPr>
      </p:pic>
      <p:sp>
        <p:nvSpPr>
          <p:cNvPr id="298" name="Google Shape;298;p34"/>
          <p:cNvSpPr/>
          <p:nvPr/>
        </p:nvSpPr>
        <p:spPr>
          <a:xfrm>
            <a:off x="9276230" y="1"/>
            <a:ext cx="1947582"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solidFill>
                  <a:srgbClr val="2E74B5"/>
                </a:solidFill>
                <a:latin typeface="Calibri"/>
                <a:ea typeface="Calibri"/>
                <a:cs typeface="Calibri"/>
                <a:sym typeface="Calibri"/>
              </a:rPr>
              <a:t>PENNSYLVANIANS</a:t>
            </a:r>
            <a:r>
              <a:rPr lang="en-US" sz="1400" b="1">
                <a:solidFill>
                  <a:srgbClr val="2E75B5"/>
                </a:solidFill>
                <a:latin typeface="Calibri"/>
                <a:ea typeface="Calibri"/>
                <a:cs typeface="Calibri"/>
                <a:sym typeface="Calibri"/>
              </a:rPr>
              <a:t> </a:t>
            </a:r>
            <a:r>
              <a:rPr lang="en-US" sz="1050" b="1">
                <a:solidFill>
                  <a:srgbClr val="2E75B5"/>
                </a:solidFill>
                <a:latin typeface="Calibri"/>
                <a:ea typeface="Calibri"/>
                <a:cs typeface="Calibri"/>
                <a:sym typeface="Calibri"/>
              </a:rPr>
              <a:t>FOR</a:t>
            </a:r>
            <a:r>
              <a:rPr lang="en-US" sz="1400" b="1">
                <a:solidFill>
                  <a:srgbClr val="2E75B5"/>
                </a:solidFill>
                <a:latin typeface="Calibri"/>
                <a:ea typeface="Calibri"/>
                <a:cs typeface="Calibri"/>
                <a:sym typeface="Calibri"/>
              </a:rPr>
              <a:t> </a:t>
            </a:r>
            <a:r>
              <a:rPr lang="en-US" sz="1400" b="1">
                <a:solidFill>
                  <a:srgbClr val="C00000"/>
                </a:solidFill>
                <a:latin typeface="Calibri"/>
                <a:ea typeface="Calibri"/>
                <a:cs typeface="Calibri"/>
                <a:sym typeface="Calibri"/>
              </a:rPr>
              <a:t>MODERN COURTS</a:t>
            </a:r>
            <a:endParaRPr sz="1400">
              <a:solidFill>
                <a:srgbClr val="C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5"/>
          <p:cNvSpPr txBox="1">
            <a:spLocks noGrp="1"/>
          </p:cNvSpPr>
          <p:nvPr>
            <p:ph type="title"/>
          </p:nvPr>
        </p:nvSpPr>
        <p:spPr>
          <a:xfrm>
            <a:off x="394447" y="261611"/>
            <a:ext cx="10515600" cy="1350029"/>
          </a:xfrm>
          <a:prstGeom prst="rect">
            <a:avLst/>
          </a:prstGeom>
          <a:noFill/>
          <a:ln>
            <a:noFill/>
          </a:ln>
        </p:spPr>
        <p:txBody>
          <a:bodyPr spcFirstLastPara="1" wrap="square" lIns="91425" tIns="45700" rIns="91425" bIns="45700" anchor="ctr" anchorCtr="0">
            <a:noAutofit/>
          </a:bodyPr>
          <a:lstStyle/>
          <a:p>
            <a:pPr>
              <a:buClr>
                <a:srgbClr val="C00000"/>
              </a:buClr>
              <a:buSzPts val="4400"/>
            </a:pPr>
            <a:r>
              <a:rPr lang="en-US" b="1" dirty="0">
                <a:solidFill>
                  <a:srgbClr val="C00000"/>
                </a:solidFill>
              </a:rPr>
              <a:t>What a landlord should bring to court to support its  case</a:t>
            </a:r>
            <a:endParaRPr b="1" dirty="0">
              <a:solidFill>
                <a:srgbClr val="C00000"/>
              </a:solidFill>
            </a:endParaRPr>
          </a:p>
        </p:txBody>
      </p:sp>
      <p:sp>
        <p:nvSpPr>
          <p:cNvPr id="304" name="Google Shape;304;p35"/>
          <p:cNvSpPr txBox="1">
            <a:spLocks noGrp="1"/>
          </p:cNvSpPr>
          <p:nvPr>
            <p:ph type="body" idx="1"/>
          </p:nvPr>
        </p:nvSpPr>
        <p:spPr>
          <a:xfrm>
            <a:off x="476091" y="1552368"/>
            <a:ext cx="8232300" cy="50562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chemeClr val="dk1"/>
              </a:buClr>
              <a:buSzPts val="2800"/>
              <a:buChar char="•"/>
            </a:pPr>
            <a:r>
              <a:rPr lang="en-US" dirty="0"/>
              <a:t>The written lease</a:t>
            </a:r>
            <a:endParaRPr dirty="0"/>
          </a:p>
          <a:p>
            <a:pPr marL="228600" lvl="0" indent="-228600" algn="l" rtl="0">
              <a:lnSpc>
                <a:spcPct val="80000"/>
              </a:lnSpc>
              <a:spcBef>
                <a:spcPts val="1000"/>
              </a:spcBef>
              <a:spcAft>
                <a:spcPts val="0"/>
              </a:spcAft>
              <a:buClr>
                <a:schemeClr val="dk1"/>
              </a:buClr>
              <a:buSzPts val="2800"/>
              <a:buChar char="•"/>
            </a:pPr>
            <a:r>
              <a:rPr lang="en-US" dirty="0"/>
              <a:t>Housing Inspection License if operating a multi-unit building</a:t>
            </a:r>
            <a:endParaRPr dirty="0"/>
          </a:p>
          <a:p>
            <a:pPr marL="228600" lvl="0" indent="-228600" algn="l" rtl="0">
              <a:lnSpc>
                <a:spcPct val="80000"/>
              </a:lnSpc>
              <a:spcBef>
                <a:spcPts val="1000"/>
              </a:spcBef>
              <a:spcAft>
                <a:spcPts val="0"/>
              </a:spcAft>
              <a:buClr>
                <a:schemeClr val="dk1"/>
              </a:buClr>
              <a:buSzPts val="2800"/>
              <a:buChar char="•"/>
            </a:pPr>
            <a:r>
              <a:rPr lang="en-US" dirty="0"/>
              <a:t>A copy of the Notice to Quit, unless the lease waives this notice</a:t>
            </a:r>
            <a:endParaRPr dirty="0"/>
          </a:p>
          <a:p>
            <a:pPr marL="228600" lvl="0" indent="-228600" algn="l" rtl="0">
              <a:lnSpc>
                <a:spcPct val="80000"/>
              </a:lnSpc>
              <a:spcBef>
                <a:spcPts val="1000"/>
              </a:spcBef>
              <a:spcAft>
                <a:spcPts val="0"/>
              </a:spcAft>
              <a:buClr>
                <a:schemeClr val="dk1"/>
              </a:buClr>
              <a:buSzPts val="2800"/>
              <a:buChar char="•"/>
            </a:pPr>
            <a:r>
              <a:rPr lang="en-US" dirty="0"/>
              <a:t>Unpaid utility bills if the lease requires the tenant to pay them</a:t>
            </a:r>
            <a:endParaRPr dirty="0"/>
          </a:p>
          <a:p>
            <a:pPr marL="228600" lvl="0" indent="-228600" algn="l" rtl="0">
              <a:lnSpc>
                <a:spcPct val="80000"/>
              </a:lnSpc>
              <a:spcBef>
                <a:spcPts val="1000"/>
              </a:spcBef>
              <a:spcAft>
                <a:spcPts val="0"/>
              </a:spcAft>
              <a:buClr>
                <a:schemeClr val="dk1"/>
              </a:buClr>
              <a:buSzPts val="2800"/>
              <a:buChar char="•"/>
            </a:pPr>
            <a:r>
              <a:rPr lang="en-US" dirty="0"/>
              <a:t>Photographs of alleged damages</a:t>
            </a:r>
            <a:endParaRPr dirty="0"/>
          </a:p>
          <a:p>
            <a:pPr marL="228600" lvl="0" indent="-228600" algn="l" rtl="0">
              <a:lnSpc>
                <a:spcPct val="80000"/>
              </a:lnSpc>
              <a:spcBef>
                <a:spcPts val="1000"/>
              </a:spcBef>
              <a:spcAft>
                <a:spcPts val="0"/>
              </a:spcAft>
              <a:buClr>
                <a:schemeClr val="dk1"/>
              </a:buClr>
              <a:buSzPts val="2800"/>
              <a:buChar char="•"/>
            </a:pPr>
            <a:r>
              <a:rPr lang="en-US" dirty="0"/>
              <a:t>Proof of payment, invoices and estimates</a:t>
            </a:r>
            <a:endParaRPr dirty="0"/>
          </a:p>
          <a:p>
            <a:pPr marL="228600" indent="-228600">
              <a:lnSpc>
                <a:spcPct val="80000"/>
              </a:lnSpc>
              <a:buSzPts val="2800"/>
            </a:pPr>
            <a:r>
              <a:rPr lang="en-US" dirty="0"/>
              <a:t>Communications between parties about any damages </a:t>
            </a:r>
          </a:p>
          <a:p>
            <a:pPr marL="228600" indent="-228600">
              <a:lnSpc>
                <a:spcPct val="80000"/>
              </a:lnSpc>
              <a:buSzPts val="2800"/>
            </a:pPr>
            <a:r>
              <a:rPr lang="en-US" dirty="0"/>
              <a:t>WHEN IN DOUBT, BRING EVERYTHING WITH YOU</a:t>
            </a:r>
          </a:p>
        </p:txBody>
      </p:sp>
      <p:pic>
        <p:nvPicPr>
          <p:cNvPr id="305" name="Google Shape;305;p35"/>
          <p:cNvPicPr preferRelativeResize="0"/>
          <p:nvPr/>
        </p:nvPicPr>
        <p:blipFill rotWithShape="1">
          <a:blip r:embed="rId3">
            <a:alphaModFix/>
          </a:blip>
          <a:srcRect/>
          <a:stretch/>
        </p:blipFill>
        <p:spPr>
          <a:xfrm>
            <a:off x="11223812" y="1"/>
            <a:ext cx="968188" cy="968188"/>
          </a:xfrm>
          <a:prstGeom prst="rect">
            <a:avLst/>
          </a:prstGeom>
          <a:noFill/>
          <a:ln>
            <a:noFill/>
          </a:ln>
        </p:spPr>
      </p:pic>
      <p:sp>
        <p:nvSpPr>
          <p:cNvPr id="306" name="Google Shape;306;p35"/>
          <p:cNvSpPr/>
          <p:nvPr/>
        </p:nvSpPr>
        <p:spPr>
          <a:xfrm>
            <a:off x="9276230" y="1"/>
            <a:ext cx="1947582"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solidFill>
                  <a:srgbClr val="2E74B5"/>
                </a:solidFill>
                <a:latin typeface="Calibri"/>
                <a:ea typeface="Calibri"/>
                <a:cs typeface="Calibri"/>
                <a:sym typeface="Calibri"/>
              </a:rPr>
              <a:t>PENNSYLVANIANS</a:t>
            </a:r>
            <a:r>
              <a:rPr lang="en-US" sz="1400" b="1">
                <a:solidFill>
                  <a:srgbClr val="2E75B5"/>
                </a:solidFill>
                <a:latin typeface="Calibri"/>
                <a:ea typeface="Calibri"/>
                <a:cs typeface="Calibri"/>
                <a:sym typeface="Calibri"/>
              </a:rPr>
              <a:t> </a:t>
            </a:r>
            <a:r>
              <a:rPr lang="en-US" sz="1050" b="1">
                <a:solidFill>
                  <a:srgbClr val="2E75B5"/>
                </a:solidFill>
                <a:latin typeface="Calibri"/>
                <a:ea typeface="Calibri"/>
                <a:cs typeface="Calibri"/>
                <a:sym typeface="Calibri"/>
              </a:rPr>
              <a:t>FOR</a:t>
            </a:r>
            <a:r>
              <a:rPr lang="en-US" sz="1400" b="1">
                <a:solidFill>
                  <a:srgbClr val="2E75B5"/>
                </a:solidFill>
                <a:latin typeface="Calibri"/>
                <a:ea typeface="Calibri"/>
                <a:cs typeface="Calibri"/>
                <a:sym typeface="Calibri"/>
              </a:rPr>
              <a:t> </a:t>
            </a:r>
            <a:r>
              <a:rPr lang="en-US" sz="1400" b="1">
                <a:solidFill>
                  <a:srgbClr val="C00000"/>
                </a:solidFill>
                <a:latin typeface="Calibri"/>
                <a:ea typeface="Calibri"/>
                <a:cs typeface="Calibri"/>
                <a:sym typeface="Calibri"/>
              </a:rPr>
              <a:t>MODERN COURTS</a:t>
            </a:r>
            <a:endParaRPr sz="1400">
              <a:solidFill>
                <a:srgbClr val="C00000"/>
              </a:solidFill>
              <a:latin typeface="Calibri"/>
              <a:ea typeface="Calibri"/>
              <a:cs typeface="Calibri"/>
              <a:sym typeface="Calibri"/>
            </a:endParaRPr>
          </a:p>
        </p:txBody>
      </p:sp>
      <p:sp>
        <p:nvSpPr>
          <p:cNvPr id="307" name="Google Shape;307;p35" descr="Image result for checklist"/>
          <p:cNvSpPr/>
          <p:nvPr/>
        </p:nvSpPr>
        <p:spPr>
          <a:xfrm>
            <a:off x="8340056" y="2268249"/>
            <a:ext cx="248615" cy="2486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08" name="Google Shape;308;p35" descr="Image result for checklist"/>
          <p:cNvPicPr preferRelativeResize="0"/>
          <p:nvPr/>
        </p:nvPicPr>
        <p:blipFill rotWithShape="1">
          <a:blip r:embed="rId4">
            <a:alphaModFix/>
          </a:blip>
          <a:srcRect/>
          <a:stretch/>
        </p:blipFill>
        <p:spPr>
          <a:xfrm>
            <a:off x="8588671" y="2268249"/>
            <a:ext cx="2905685" cy="270368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6"/>
          <p:cNvSpPr txBox="1">
            <a:spLocks noGrp="1"/>
          </p:cNvSpPr>
          <p:nvPr>
            <p:ph type="title"/>
          </p:nvPr>
        </p:nvSpPr>
        <p:spPr>
          <a:xfrm>
            <a:off x="600075" y="217542"/>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400"/>
              <a:buFont typeface="Calibri"/>
              <a:buNone/>
            </a:pPr>
            <a:r>
              <a:rPr lang="en-US" b="1" dirty="0">
                <a:solidFill>
                  <a:srgbClr val="C00000"/>
                </a:solidFill>
              </a:rPr>
              <a:t>What a tenant should bring to court to support its case</a:t>
            </a:r>
            <a:endParaRPr b="1" dirty="0">
              <a:solidFill>
                <a:srgbClr val="C00000"/>
              </a:solidFill>
            </a:endParaRPr>
          </a:p>
        </p:txBody>
      </p:sp>
      <p:sp>
        <p:nvSpPr>
          <p:cNvPr id="314" name="Google Shape;314;p36"/>
          <p:cNvSpPr txBox="1">
            <a:spLocks noGrp="1"/>
          </p:cNvSpPr>
          <p:nvPr>
            <p:ph type="body" idx="1"/>
          </p:nvPr>
        </p:nvSpPr>
        <p:spPr>
          <a:xfrm>
            <a:off x="706821" y="1656584"/>
            <a:ext cx="10515600" cy="5037138"/>
          </a:xfrm>
          <a:prstGeom prst="rect">
            <a:avLst/>
          </a:prstGeom>
          <a:noFill/>
          <a:ln>
            <a:noFill/>
          </a:ln>
        </p:spPr>
        <p:txBody>
          <a:bodyPr spcFirstLastPara="1" wrap="square" lIns="91425" tIns="45700" rIns="91425" bIns="45700" anchor="t" anchorCtr="0">
            <a:noAutofit/>
          </a:bodyPr>
          <a:lstStyle/>
          <a:p>
            <a:pPr marL="228600" indent="-228600">
              <a:spcBef>
                <a:spcPts val="0"/>
              </a:spcBef>
              <a:buSzPts val="2800"/>
            </a:pPr>
            <a:r>
              <a:rPr lang="en-US" dirty="0"/>
              <a:t>To sue for repairs, habitability, running water</a:t>
            </a:r>
          </a:p>
          <a:p>
            <a:pPr marL="685800" lvl="1" indent="-228600">
              <a:spcBef>
                <a:spcPts val="0"/>
              </a:spcBef>
              <a:buSzPts val="2800"/>
            </a:pPr>
            <a:r>
              <a:rPr lang="en-US" dirty="0"/>
              <a:t>The written lease</a:t>
            </a:r>
          </a:p>
          <a:p>
            <a:pPr marL="685800" lvl="1" indent="-228600">
              <a:spcBef>
                <a:spcPts val="0"/>
              </a:spcBef>
              <a:buSzPts val="2800"/>
            </a:pPr>
            <a:r>
              <a:rPr lang="en-US" dirty="0"/>
              <a:t>Pictures of the conditions</a:t>
            </a:r>
          </a:p>
          <a:p>
            <a:pPr marL="685800" lvl="1" indent="-228600">
              <a:spcBef>
                <a:spcPts val="0"/>
              </a:spcBef>
              <a:buSzPts val="2800"/>
            </a:pPr>
            <a:r>
              <a:rPr lang="en-US" dirty="0"/>
              <a:t>Notices to the landlord of the conditions</a:t>
            </a:r>
          </a:p>
          <a:p>
            <a:pPr marL="228600" indent="-228600">
              <a:spcBef>
                <a:spcPts val="0"/>
              </a:spcBef>
              <a:buSzPts val="2800"/>
            </a:pPr>
            <a:endParaRPr lang="en-US" dirty="0"/>
          </a:p>
          <a:p>
            <a:pPr marL="228600" lvl="0" indent="-228600" algn="l">
              <a:lnSpc>
                <a:spcPct val="90000"/>
              </a:lnSpc>
              <a:spcBef>
                <a:spcPts val="0"/>
              </a:spcBef>
              <a:spcAft>
                <a:spcPts val="0"/>
              </a:spcAft>
              <a:buClr>
                <a:schemeClr val="dk1"/>
              </a:buClr>
              <a:buSzPts val="2800"/>
              <a:buChar char="•"/>
            </a:pPr>
            <a:r>
              <a:rPr lang="en-US" dirty="0"/>
              <a:t>To sue for a security deposit:</a:t>
            </a:r>
            <a:endParaRPr dirty="0"/>
          </a:p>
          <a:p>
            <a:pPr marL="685800" lvl="1" indent="-228600" algn="l" rtl="0">
              <a:lnSpc>
                <a:spcPct val="90000"/>
              </a:lnSpc>
              <a:spcBef>
                <a:spcPts val="500"/>
              </a:spcBef>
              <a:spcAft>
                <a:spcPts val="0"/>
              </a:spcAft>
              <a:buClr>
                <a:schemeClr val="dk1"/>
              </a:buClr>
              <a:buSzPts val="2400"/>
              <a:buChar char="•"/>
            </a:pPr>
            <a:r>
              <a:rPr lang="en-US" dirty="0"/>
              <a:t>The written lease</a:t>
            </a:r>
            <a:endParaRPr dirty="0"/>
          </a:p>
          <a:p>
            <a:pPr marL="685800" lvl="1" indent="-228600" algn="l" rtl="0">
              <a:lnSpc>
                <a:spcPct val="90000"/>
              </a:lnSpc>
              <a:spcBef>
                <a:spcPts val="500"/>
              </a:spcBef>
              <a:spcAft>
                <a:spcPts val="0"/>
              </a:spcAft>
              <a:buClr>
                <a:schemeClr val="dk1"/>
              </a:buClr>
              <a:buSzPts val="2400"/>
              <a:buChar char="•"/>
            </a:pPr>
            <a:r>
              <a:rPr lang="en-US" dirty="0"/>
              <a:t>Documentation that the key was returned and a forwarding address was provided</a:t>
            </a:r>
            <a:endParaRPr dirty="0"/>
          </a:p>
          <a:p>
            <a:pPr marL="685800" lvl="1" indent="-228600" algn="l" rtl="0">
              <a:lnSpc>
                <a:spcPct val="90000"/>
              </a:lnSpc>
              <a:spcBef>
                <a:spcPts val="500"/>
              </a:spcBef>
              <a:spcAft>
                <a:spcPts val="0"/>
              </a:spcAft>
              <a:buClr>
                <a:schemeClr val="dk1"/>
              </a:buClr>
              <a:buSzPts val="2400"/>
              <a:buChar char="•"/>
            </a:pPr>
            <a:r>
              <a:rPr lang="en-US" dirty="0"/>
              <a:t>Documents from the tenant to the landlord demanding the return of the security deposit</a:t>
            </a:r>
          </a:p>
          <a:p>
            <a:pPr marL="685800" lvl="1" indent="-228600">
              <a:buSzPts val="2400"/>
            </a:pPr>
            <a:endParaRPr lang="en-US" dirty="0"/>
          </a:p>
          <a:p>
            <a:pPr marL="457200" lvl="1" indent="0">
              <a:buSzPts val="2400"/>
              <a:buNone/>
            </a:pPr>
            <a:r>
              <a:rPr lang="en-US" dirty="0"/>
              <a:t>WHEN IN DOUBT, BRING EVERYTHING WITH YOU.</a:t>
            </a:r>
          </a:p>
        </p:txBody>
      </p:sp>
      <p:pic>
        <p:nvPicPr>
          <p:cNvPr id="315" name="Google Shape;315;p36"/>
          <p:cNvPicPr preferRelativeResize="0"/>
          <p:nvPr/>
        </p:nvPicPr>
        <p:blipFill rotWithShape="1">
          <a:blip r:embed="rId3">
            <a:alphaModFix/>
          </a:blip>
          <a:srcRect/>
          <a:stretch/>
        </p:blipFill>
        <p:spPr>
          <a:xfrm>
            <a:off x="11223812" y="1"/>
            <a:ext cx="968188" cy="968188"/>
          </a:xfrm>
          <a:prstGeom prst="rect">
            <a:avLst/>
          </a:prstGeom>
          <a:noFill/>
          <a:ln>
            <a:noFill/>
          </a:ln>
        </p:spPr>
      </p:pic>
      <p:sp>
        <p:nvSpPr>
          <p:cNvPr id="316" name="Google Shape;316;p36"/>
          <p:cNvSpPr/>
          <p:nvPr/>
        </p:nvSpPr>
        <p:spPr>
          <a:xfrm>
            <a:off x="9276230" y="1"/>
            <a:ext cx="1947582"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solidFill>
                  <a:srgbClr val="2E74B5"/>
                </a:solidFill>
                <a:latin typeface="Calibri"/>
                <a:ea typeface="Calibri"/>
                <a:cs typeface="Calibri"/>
                <a:sym typeface="Calibri"/>
              </a:rPr>
              <a:t>PENNSYLVANIANS</a:t>
            </a:r>
            <a:r>
              <a:rPr lang="en-US" sz="1400" b="1">
                <a:solidFill>
                  <a:srgbClr val="2E75B5"/>
                </a:solidFill>
                <a:latin typeface="Calibri"/>
                <a:ea typeface="Calibri"/>
                <a:cs typeface="Calibri"/>
                <a:sym typeface="Calibri"/>
              </a:rPr>
              <a:t> </a:t>
            </a:r>
            <a:r>
              <a:rPr lang="en-US" sz="1050" b="1">
                <a:solidFill>
                  <a:srgbClr val="2E75B5"/>
                </a:solidFill>
                <a:latin typeface="Calibri"/>
                <a:ea typeface="Calibri"/>
                <a:cs typeface="Calibri"/>
                <a:sym typeface="Calibri"/>
              </a:rPr>
              <a:t>FOR</a:t>
            </a:r>
            <a:r>
              <a:rPr lang="en-US" sz="1400" b="1">
                <a:solidFill>
                  <a:srgbClr val="2E75B5"/>
                </a:solidFill>
                <a:latin typeface="Calibri"/>
                <a:ea typeface="Calibri"/>
                <a:cs typeface="Calibri"/>
                <a:sym typeface="Calibri"/>
              </a:rPr>
              <a:t> </a:t>
            </a:r>
            <a:r>
              <a:rPr lang="en-US" sz="1400" b="1">
                <a:solidFill>
                  <a:srgbClr val="C00000"/>
                </a:solidFill>
                <a:latin typeface="Calibri"/>
                <a:ea typeface="Calibri"/>
                <a:cs typeface="Calibri"/>
                <a:sym typeface="Calibri"/>
              </a:rPr>
              <a:t>MODERN COURTS</a:t>
            </a:r>
            <a:endParaRPr sz="1400">
              <a:solidFill>
                <a:srgbClr val="C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400"/>
              <a:buFont typeface="Calibri"/>
              <a:buNone/>
            </a:pPr>
            <a:r>
              <a:rPr lang="en-US" b="1">
                <a:solidFill>
                  <a:srgbClr val="C00000"/>
                </a:solidFill>
              </a:rPr>
              <a:t>Who has power?</a:t>
            </a:r>
            <a:endParaRPr b="1">
              <a:solidFill>
                <a:srgbClr val="C00000"/>
              </a:solidFill>
            </a:endParaRPr>
          </a:p>
        </p:txBody>
      </p:sp>
      <p:sp>
        <p:nvSpPr>
          <p:cNvPr id="342" name="Google Shape;342;p39"/>
          <p:cNvSpPr txBox="1">
            <a:spLocks noGrp="1"/>
          </p:cNvSpPr>
          <p:nvPr>
            <p:ph type="body" idx="1"/>
          </p:nvPr>
        </p:nvSpPr>
        <p:spPr>
          <a:xfrm>
            <a:off x="838200" y="1597025"/>
            <a:ext cx="10515600" cy="4960938"/>
          </a:xfrm>
          <a:prstGeom prst="rect">
            <a:avLst/>
          </a:prstGeom>
          <a:noFill/>
          <a:ln>
            <a:noFill/>
          </a:ln>
        </p:spPr>
        <p:txBody>
          <a:bodyPr spcFirstLastPara="1" wrap="square" lIns="91425" tIns="45700" rIns="91425" bIns="45700" anchor="t" anchorCtr="0">
            <a:noAutofit/>
          </a:bodyPr>
          <a:lstStyle/>
          <a:p>
            <a:pPr marL="285750" indent="-285750">
              <a:lnSpc>
                <a:spcPct val="80000"/>
              </a:lnSpc>
              <a:spcBef>
                <a:spcPts val="0"/>
              </a:spcBef>
              <a:buSzPts val="2220"/>
            </a:pPr>
            <a:r>
              <a:rPr lang="en-US" sz="2200" dirty="0"/>
              <a:t>Judges </a:t>
            </a:r>
            <a:endParaRPr/>
          </a:p>
          <a:p>
            <a:pPr marL="742950" lvl="1" indent="-285750" algn="l" rtl="0">
              <a:lnSpc>
                <a:spcPct val="80000"/>
              </a:lnSpc>
              <a:spcBef>
                <a:spcPts val="500"/>
              </a:spcBef>
              <a:spcAft>
                <a:spcPts val="0"/>
              </a:spcAft>
              <a:buClr>
                <a:schemeClr val="dk1"/>
              </a:buClr>
              <a:buSzPts val="2220"/>
              <a:buChar char="•"/>
            </a:pPr>
            <a:r>
              <a:rPr lang="en-US" sz="2200" dirty="0"/>
              <a:t>Rulings are binding, but may be appealed</a:t>
            </a:r>
            <a:endParaRPr sz="2200" dirty="0"/>
          </a:p>
          <a:p>
            <a:pPr marL="285750" lvl="0" indent="-285750" algn="l" rtl="0">
              <a:lnSpc>
                <a:spcPct val="80000"/>
              </a:lnSpc>
              <a:spcBef>
                <a:spcPts val="1000"/>
              </a:spcBef>
              <a:spcAft>
                <a:spcPts val="0"/>
              </a:spcAft>
              <a:buClr>
                <a:schemeClr val="dk1"/>
              </a:buClr>
              <a:buSzPts val="2220"/>
              <a:buChar char="•"/>
            </a:pPr>
            <a:r>
              <a:rPr lang="en-US" sz="2200" dirty="0"/>
              <a:t>Court staff</a:t>
            </a:r>
            <a:endParaRPr sz="2200" dirty="0"/>
          </a:p>
          <a:p>
            <a:pPr marL="742950" lvl="1" indent="-285750" algn="l" rtl="0">
              <a:lnSpc>
                <a:spcPct val="80000"/>
              </a:lnSpc>
              <a:spcBef>
                <a:spcPts val="500"/>
              </a:spcBef>
              <a:spcAft>
                <a:spcPts val="0"/>
              </a:spcAft>
              <a:buClr>
                <a:schemeClr val="dk1"/>
              </a:buClr>
              <a:buSzPts val="2220"/>
              <a:buChar char="•"/>
            </a:pPr>
            <a:r>
              <a:rPr lang="en-US" sz="2200" dirty="0"/>
              <a:t>Can direct people where to go and enforce court etiquette rules</a:t>
            </a:r>
            <a:endParaRPr sz="2200" dirty="0"/>
          </a:p>
          <a:p>
            <a:pPr marL="285750" indent="-285750">
              <a:lnSpc>
                <a:spcPct val="80000"/>
              </a:lnSpc>
              <a:buSzPts val="2220"/>
            </a:pPr>
            <a:r>
              <a:rPr lang="en-US" sz="2200" dirty="0"/>
              <a:t>Lawyers </a:t>
            </a:r>
            <a:endParaRPr/>
          </a:p>
          <a:p>
            <a:pPr marL="742950" lvl="1" indent="-285750" algn="l" rtl="0">
              <a:lnSpc>
                <a:spcPct val="80000"/>
              </a:lnSpc>
              <a:spcBef>
                <a:spcPts val="500"/>
              </a:spcBef>
              <a:spcAft>
                <a:spcPts val="0"/>
              </a:spcAft>
              <a:buClr>
                <a:schemeClr val="dk1"/>
              </a:buClr>
              <a:buSzPts val="2220"/>
              <a:buChar char="•"/>
            </a:pPr>
            <a:r>
              <a:rPr lang="en-US" sz="2200" dirty="0"/>
              <a:t>Provide access to the judicial system</a:t>
            </a:r>
            <a:endParaRPr sz="2200" dirty="0"/>
          </a:p>
          <a:p>
            <a:pPr marL="285750" lvl="0" indent="-285750" algn="l" rtl="0">
              <a:lnSpc>
                <a:spcPct val="80000"/>
              </a:lnSpc>
              <a:spcBef>
                <a:spcPts val="1000"/>
              </a:spcBef>
              <a:spcAft>
                <a:spcPts val="0"/>
              </a:spcAft>
              <a:buClr>
                <a:schemeClr val="dk1"/>
              </a:buClr>
              <a:buSzPts val="2220"/>
              <a:buChar char="•"/>
            </a:pPr>
            <a:r>
              <a:rPr lang="en-US" sz="2200" i="1" dirty="0"/>
              <a:t>Pro se </a:t>
            </a:r>
            <a:r>
              <a:rPr lang="en-US" sz="2200" dirty="0"/>
              <a:t>parties</a:t>
            </a:r>
            <a:endParaRPr sz="2200" dirty="0"/>
          </a:p>
          <a:p>
            <a:pPr marL="742950" lvl="1" indent="-285750">
              <a:lnSpc>
                <a:spcPct val="80000"/>
              </a:lnSpc>
              <a:buSzPts val="2220"/>
            </a:pPr>
            <a:r>
              <a:rPr lang="en-US" sz="2200" dirty="0"/>
              <a:t>Represent themselves without a lawyer, may be able to request to record the proceeding</a:t>
            </a:r>
            <a:endParaRPr sz="2200" dirty="0"/>
          </a:p>
          <a:p>
            <a:pPr marL="285750" indent="-285750">
              <a:lnSpc>
                <a:spcPct val="80000"/>
              </a:lnSpc>
              <a:buSzPts val="2220"/>
            </a:pPr>
            <a:r>
              <a:rPr lang="en-US" sz="2200" dirty="0"/>
              <a:t>Security </a:t>
            </a:r>
            <a:endParaRPr/>
          </a:p>
          <a:p>
            <a:pPr marL="742950" lvl="1" indent="-285750">
              <a:lnSpc>
                <a:spcPct val="80000"/>
              </a:lnSpc>
              <a:buSzPts val="2220"/>
            </a:pPr>
            <a:r>
              <a:rPr lang="en-US" sz="2200" dirty="0"/>
              <a:t>Can remove unruly individuals from the courtroom.</a:t>
            </a:r>
          </a:p>
          <a:p>
            <a:pPr marL="457200" lvl="1" indent="0">
              <a:lnSpc>
                <a:spcPct val="80000"/>
              </a:lnSpc>
              <a:buSzPts val="2220"/>
              <a:buNone/>
            </a:pPr>
            <a:endParaRPr lang="en-US" sz="2200" dirty="0"/>
          </a:p>
          <a:p>
            <a:pPr marL="457200" lvl="1" indent="0">
              <a:lnSpc>
                <a:spcPct val="80000"/>
              </a:lnSpc>
              <a:buSzPts val="2220"/>
              <a:buNone/>
            </a:pPr>
            <a:r>
              <a:rPr lang="en-US" sz="2000" dirty="0"/>
              <a:t>The courtroom is a public area, however, and all people are allowed to observe judicial proceedings.  All parties should treat each other with respect and with courtesy.</a:t>
            </a:r>
          </a:p>
          <a:p>
            <a:pPr marL="457200" lvl="1" indent="0">
              <a:lnSpc>
                <a:spcPct val="80000"/>
              </a:lnSpc>
              <a:buSzPts val="2220"/>
              <a:buNone/>
            </a:pPr>
            <a:r>
              <a:rPr lang="en-US" sz="2550" dirty="0"/>
              <a:t>  </a:t>
            </a:r>
            <a:endParaRPr sz="2590"/>
          </a:p>
        </p:txBody>
      </p:sp>
      <p:pic>
        <p:nvPicPr>
          <p:cNvPr id="343" name="Google Shape;343;p39"/>
          <p:cNvPicPr preferRelativeResize="0"/>
          <p:nvPr/>
        </p:nvPicPr>
        <p:blipFill rotWithShape="1">
          <a:blip r:embed="rId3">
            <a:alphaModFix/>
          </a:blip>
          <a:srcRect/>
          <a:stretch/>
        </p:blipFill>
        <p:spPr>
          <a:xfrm>
            <a:off x="11223812" y="1"/>
            <a:ext cx="968188" cy="968188"/>
          </a:xfrm>
          <a:prstGeom prst="rect">
            <a:avLst/>
          </a:prstGeom>
          <a:noFill/>
          <a:ln>
            <a:noFill/>
          </a:ln>
        </p:spPr>
      </p:pic>
      <p:sp>
        <p:nvSpPr>
          <p:cNvPr id="344" name="Google Shape;344;p39"/>
          <p:cNvSpPr/>
          <p:nvPr/>
        </p:nvSpPr>
        <p:spPr>
          <a:xfrm>
            <a:off x="9276230" y="1"/>
            <a:ext cx="1947582"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solidFill>
                  <a:srgbClr val="2E74B5"/>
                </a:solidFill>
                <a:latin typeface="Calibri"/>
                <a:ea typeface="Calibri"/>
                <a:cs typeface="Calibri"/>
                <a:sym typeface="Calibri"/>
              </a:rPr>
              <a:t>PENNSYLVANIANS</a:t>
            </a:r>
            <a:r>
              <a:rPr lang="en-US" sz="1400" b="1">
                <a:solidFill>
                  <a:srgbClr val="2E75B5"/>
                </a:solidFill>
                <a:latin typeface="Calibri"/>
                <a:ea typeface="Calibri"/>
                <a:cs typeface="Calibri"/>
                <a:sym typeface="Calibri"/>
              </a:rPr>
              <a:t> </a:t>
            </a:r>
            <a:r>
              <a:rPr lang="en-US" sz="1050" b="1">
                <a:solidFill>
                  <a:srgbClr val="2E75B5"/>
                </a:solidFill>
                <a:latin typeface="Calibri"/>
                <a:ea typeface="Calibri"/>
                <a:cs typeface="Calibri"/>
                <a:sym typeface="Calibri"/>
              </a:rPr>
              <a:t>FOR</a:t>
            </a:r>
            <a:r>
              <a:rPr lang="en-US" sz="1400" b="1">
                <a:solidFill>
                  <a:srgbClr val="2E75B5"/>
                </a:solidFill>
                <a:latin typeface="Calibri"/>
                <a:ea typeface="Calibri"/>
                <a:cs typeface="Calibri"/>
                <a:sym typeface="Calibri"/>
              </a:rPr>
              <a:t> </a:t>
            </a:r>
            <a:r>
              <a:rPr lang="en-US" sz="1400" b="1">
                <a:solidFill>
                  <a:srgbClr val="C00000"/>
                </a:solidFill>
                <a:latin typeface="Calibri"/>
                <a:ea typeface="Calibri"/>
                <a:cs typeface="Calibri"/>
                <a:sym typeface="Calibri"/>
              </a:rPr>
              <a:t>MODERN COURTS</a:t>
            </a:r>
            <a:endParaRPr sz="1400">
              <a:solidFill>
                <a:srgbClr val="C00000"/>
              </a:solidFill>
              <a:latin typeface="Calibri"/>
              <a:ea typeface="Calibri"/>
              <a:cs typeface="Calibri"/>
              <a:sym typeface="Calibri"/>
            </a:endParaRPr>
          </a:p>
        </p:txBody>
      </p:sp>
      <p:sp>
        <p:nvSpPr>
          <p:cNvPr id="6" name="TextBox 5"/>
          <p:cNvSpPr txBox="1"/>
          <p:nvPr/>
        </p:nvSpPr>
        <p:spPr>
          <a:xfrm>
            <a:off x="589084" y="103515"/>
            <a:ext cx="9566030" cy="523220"/>
          </a:xfrm>
          <a:prstGeom prst="rect">
            <a:avLst/>
          </a:prstGeom>
          <a:noFill/>
        </p:spPr>
        <p:txBody>
          <a:bodyPr wrap="square" lIns="91440" tIns="45720" rIns="91440" bIns="45720" rtlCol="0" anchor="t">
            <a:spAutoFit/>
          </a:bodyPr>
          <a:lstStyle/>
          <a:p>
            <a:endParaRPr lang="en-US" sz="28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400"/>
              <a:buFont typeface="Calibri"/>
              <a:buNone/>
            </a:pPr>
            <a:r>
              <a:rPr lang="en-US" b="1">
                <a:solidFill>
                  <a:srgbClr val="C00000"/>
                </a:solidFill>
              </a:rPr>
              <a:t>Obtaining a Stay of Eviction</a:t>
            </a:r>
            <a:endParaRPr b="1">
              <a:solidFill>
                <a:srgbClr val="C00000"/>
              </a:solidFill>
            </a:endParaRPr>
          </a:p>
        </p:txBody>
      </p:sp>
      <p:sp>
        <p:nvSpPr>
          <p:cNvPr id="388" name="Google Shape;388;p43"/>
          <p:cNvSpPr txBox="1">
            <a:spLocks noGrp="1"/>
          </p:cNvSpPr>
          <p:nvPr>
            <p:ph type="body" idx="1"/>
          </p:nvPr>
        </p:nvSpPr>
        <p:spPr>
          <a:xfrm>
            <a:off x="838200" y="1776764"/>
            <a:ext cx="10515600" cy="470675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sz="2600" dirty="0"/>
              <a:t>If a judge has granted a landlord an order for possession, a tenant must file a Notice of Appeal within 10 days to pause an eviction.</a:t>
            </a:r>
          </a:p>
          <a:p>
            <a:pPr marL="228600" lvl="0" indent="-228600" algn="l" rtl="0">
              <a:lnSpc>
                <a:spcPct val="90000"/>
              </a:lnSpc>
              <a:spcBef>
                <a:spcPts val="1000"/>
              </a:spcBef>
              <a:spcAft>
                <a:spcPts val="0"/>
              </a:spcAft>
              <a:buClr>
                <a:schemeClr val="dk1"/>
              </a:buClr>
              <a:buSzPts val="2800"/>
              <a:buChar char="•"/>
            </a:pPr>
            <a:r>
              <a:rPr lang="en-US" sz="2600" dirty="0"/>
              <a:t>If a tenant does this, they must pay their monthly rent money into an “escrow” account. This is a separate bank account that shows you are still able to pay rent while the appeal is taking place. If the tenant wins the appeal, the tenant will stay and the landlord will receive the money.</a:t>
            </a:r>
            <a:endParaRPr sz="2600" dirty="0"/>
          </a:p>
          <a:p>
            <a:pPr marL="228600" indent="-228600">
              <a:buSzPts val="2800"/>
            </a:pPr>
            <a:r>
              <a:rPr lang="en-US" sz="2600" dirty="0"/>
              <a:t>If a tenant is low-income, they may qualify for an In Forma Pauperis (IFP) waiver. This waiver will allow the tenant to pay only 1/3 of the monthly rent into an escrow account. The other 2/3 will made payable within 20 days. </a:t>
            </a:r>
            <a:endParaRPr/>
          </a:p>
        </p:txBody>
      </p:sp>
      <p:pic>
        <p:nvPicPr>
          <p:cNvPr id="389" name="Google Shape;389;p43"/>
          <p:cNvPicPr preferRelativeResize="0"/>
          <p:nvPr/>
        </p:nvPicPr>
        <p:blipFill rotWithShape="1">
          <a:blip r:embed="rId3">
            <a:alphaModFix/>
          </a:blip>
          <a:srcRect/>
          <a:stretch/>
        </p:blipFill>
        <p:spPr>
          <a:xfrm>
            <a:off x="11223812" y="1"/>
            <a:ext cx="968188" cy="968188"/>
          </a:xfrm>
          <a:prstGeom prst="rect">
            <a:avLst/>
          </a:prstGeom>
          <a:noFill/>
          <a:ln>
            <a:noFill/>
          </a:ln>
        </p:spPr>
      </p:pic>
      <p:sp>
        <p:nvSpPr>
          <p:cNvPr id="390" name="Google Shape;390;p43"/>
          <p:cNvSpPr/>
          <p:nvPr/>
        </p:nvSpPr>
        <p:spPr>
          <a:xfrm>
            <a:off x="9276230" y="1"/>
            <a:ext cx="1947582"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solidFill>
                  <a:srgbClr val="2E74B5"/>
                </a:solidFill>
                <a:latin typeface="Calibri"/>
                <a:ea typeface="Calibri"/>
                <a:cs typeface="Calibri"/>
                <a:sym typeface="Calibri"/>
              </a:rPr>
              <a:t>PENNSYLVANIANS</a:t>
            </a:r>
            <a:r>
              <a:rPr lang="en-US" sz="1400" b="1">
                <a:solidFill>
                  <a:srgbClr val="2E75B5"/>
                </a:solidFill>
                <a:latin typeface="Calibri"/>
                <a:ea typeface="Calibri"/>
                <a:cs typeface="Calibri"/>
                <a:sym typeface="Calibri"/>
              </a:rPr>
              <a:t> </a:t>
            </a:r>
            <a:r>
              <a:rPr lang="en-US" sz="1050" b="1">
                <a:solidFill>
                  <a:srgbClr val="2E75B5"/>
                </a:solidFill>
                <a:latin typeface="Calibri"/>
                <a:ea typeface="Calibri"/>
                <a:cs typeface="Calibri"/>
                <a:sym typeface="Calibri"/>
              </a:rPr>
              <a:t>FOR</a:t>
            </a:r>
            <a:r>
              <a:rPr lang="en-US" sz="1400" b="1">
                <a:solidFill>
                  <a:srgbClr val="2E75B5"/>
                </a:solidFill>
                <a:latin typeface="Calibri"/>
                <a:ea typeface="Calibri"/>
                <a:cs typeface="Calibri"/>
                <a:sym typeface="Calibri"/>
              </a:rPr>
              <a:t> </a:t>
            </a:r>
            <a:r>
              <a:rPr lang="en-US" sz="1400" b="1">
                <a:solidFill>
                  <a:srgbClr val="C00000"/>
                </a:solidFill>
                <a:latin typeface="Calibri"/>
                <a:ea typeface="Calibri"/>
                <a:cs typeface="Calibri"/>
                <a:sym typeface="Calibri"/>
              </a:rPr>
              <a:t>MODERN COURTS</a:t>
            </a:r>
            <a:endParaRPr sz="1400">
              <a:solidFill>
                <a:srgbClr val="C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2"/>
          <p:cNvSpPr txBox="1">
            <a:spLocks noGrp="1"/>
          </p:cNvSpPr>
          <p:nvPr>
            <p:ph type="title"/>
          </p:nvPr>
        </p:nvSpPr>
        <p:spPr>
          <a:xfrm>
            <a:off x="492028" y="131347"/>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400"/>
              <a:buFont typeface="Calibri"/>
              <a:buNone/>
            </a:pPr>
            <a:r>
              <a:rPr lang="en-US" b="1">
                <a:solidFill>
                  <a:srgbClr val="C00000"/>
                </a:solidFill>
              </a:rPr>
              <a:t>Appealing a decision</a:t>
            </a:r>
            <a:endParaRPr b="1">
              <a:solidFill>
                <a:srgbClr val="C00000"/>
              </a:solidFill>
            </a:endParaRPr>
          </a:p>
        </p:txBody>
      </p:sp>
      <p:sp>
        <p:nvSpPr>
          <p:cNvPr id="380" name="Google Shape;380;p42"/>
          <p:cNvSpPr txBox="1">
            <a:spLocks noGrp="1"/>
          </p:cNvSpPr>
          <p:nvPr>
            <p:ph type="body" idx="1"/>
          </p:nvPr>
        </p:nvSpPr>
        <p:spPr>
          <a:xfrm>
            <a:off x="448235" y="838209"/>
            <a:ext cx="11152200" cy="5181600"/>
          </a:xfrm>
          <a:prstGeom prst="rect">
            <a:avLst/>
          </a:prstGeom>
          <a:noFill/>
          <a:ln>
            <a:noFill/>
          </a:ln>
        </p:spPr>
        <p:txBody>
          <a:bodyPr spcFirstLastPara="1" wrap="square" lIns="91425" tIns="45700" rIns="91425" bIns="45700" anchor="t" anchorCtr="0">
            <a:noAutofit/>
          </a:bodyPr>
          <a:lstStyle/>
          <a:p>
            <a:pPr marL="228600" indent="-228600">
              <a:lnSpc>
                <a:spcPct val="70000"/>
              </a:lnSpc>
              <a:spcBef>
                <a:spcPts val="0"/>
              </a:spcBef>
              <a:buSzPts val="2590"/>
            </a:pPr>
            <a:endParaRPr lang="en-US" sz="2550" dirty="0"/>
          </a:p>
          <a:p>
            <a:pPr marL="228600" indent="-228600">
              <a:lnSpc>
                <a:spcPct val="70000"/>
              </a:lnSpc>
              <a:spcBef>
                <a:spcPts val="0"/>
              </a:spcBef>
              <a:buSzPts val="2590"/>
            </a:pPr>
            <a:endParaRPr lang="en-US" sz="2550" dirty="0"/>
          </a:p>
          <a:p>
            <a:pPr marL="228600" indent="-228600">
              <a:lnSpc>
                <a:spcPct val="70000"/>
              </a:lnSpc>
              <a:spcBef>
                <a:spcPts val="0"/>
              </a:spcBef>
              <a:buSzPts val="2590"/>
            </a:pPr>
            <a:r>
              <a:rPr lang="en-US" sz="2550" dirty="0"/>
              <a:t>If a landlord or tenant wants to appeal a decision, they must first file a “Notice of Appeal” with the Department of Court Records, Civil/Family Division (DCRCFD). Or with the Prothonotary (outside of Philadelphia)</a:t>
            </a:r>
          </a:p>
          <a:p>
            <a:pPr marL="685800" lvl="1" indent="-228600" algn="l" rtl="0">
              <a:lnSpc>
                <a:spcPct val="70000"/>
              </a:lnSpc>
              <a:spcBef>
                <a:spcPts val="500"/>
              </a:spcBef>
              <a:spcAft>
                <a:spcPts val="0"/>
              </a:spcAft>
              <a:buClr>
                <a:schemeClr val="dk1"/>
              </a:buClr>
              <a:buSzPts val="2220"/>
              <a:buChar char="•"/>
            </a:pPr>
            <a:r>
              <a:rPr lang="en-US" sz="2200" dirty="0"/>
              <a:t>If a money judgment was entered, either party has 30 days after the judgment to appeal.</a:t>
            </a:r>
            <a:endParaRPr sz="2200" dirty="0"/>
          </a:p>
          <a:p>
            <a:pPr marL="685800" lvl="1" indent="-228600" algn="l" rtl="0">
              <a:lnSpc>
                <a:spcPct val="70000"/>
              </a:lnSpc>
              <a:spcBef>
                <a:spcPts val="500"/>
              </a:spcBef>
              <a:spcAft>
                <a:spcPts val="0"/>
              </a:spcAft>
              <a:buClr>
                <a:schemeClr val="dk1"/>
              </a:buClr>
              <a:buSzPts val="2220"/>
              <a:buChar char="•"/>
            </a:pPr>
            <a:r>
              <a:rPr lang="en-US" sz="2200" dirty="0"/>
              <a:t>If an “order for possession” was issued, an appeal must be filed within 10 days.</a:t>
            </a:r>
            <a:endParaRPr sz="2200" dirty="0"/>
          </a:p>
          <a:p>
            <a:pPr marL="228600" lvl="0" indent="-228600" algn="l" rtl="0">
              <a:lnSpc>
                <a:spcPct val="70000"/>
              </a:lnSpc>
              <a:spcBef>
                <a:spcPts val="1000"/>
              </a:spcBef>
              <a:spcAft>
                <a:spcPts val="0"/>
              </a:spcAft>
              <a:buClr>
                <a:schemeClr val="dk1"/>
              </a:buClr>
              <a:buSzPts val="2590"/>
              <a:buChar char="•"/>
            </a:pPr>
            <a:r>
              <a:rPr lang="en-US" sz="2550" dirty="0"/>
              <a:t>The Notice of Appeal will be served on the other party. Once they receive the notice, they have 20 days to file a response.</a:t>
            </a:r>
            <a:endParaRPr sz="2550" dirty="0"/>
          </a:p>
          <a:p>
            <a:pPr marL="228600" indent="-228600">
              <a:lnSpc>
                <a:spcPct val="70000"/>
              </a:lnSpc>
              <a:buSzPts val="2590"/>
            </a:pPr>
            <a:r>
              <a:rPr lang="en-US" sz="2550" dirty="0"/>
              <a:t>The appeal will be scheduled for a mandatory arbitration hearing. This means a panel of lawyers will act as a judge and will hear the case and evidence “de novo” (without knowing the decision of the previous court). </a:t>
            </a:r>
            <a:endParaRPr lang="en-US" dirty="0"/>
          </a:p>
          <a:p>
            <a:pPr marL="228600" lvl="0" indent="-228600" algn="l" rtl="0">
              <a:lnSpc>
                <a:spcPct val="70000"/>
              </a:lnSpc>
              <a:spcBef>
                <a:spcPts val="1000"/>
              </a:spcBef>
              <a:spcAft>
                <a:spcPts val="0"/>
              </a:spcAft>
              <a:buClr>
                <a:schemeClr val="dk1"/>
              </a:buClr>
              <a:buSzPts val="2590"/>
              <a:buChar char="•"/>
            </a:pPr>
            <a:r>
              <a:rPr lang="en-US" sz="2550" dirty="0"/>
              <a:t>The arbitration panel will reach a decision. If any party is unhappy with the decision, they can file a “Notice of Appeal of the Arbitration Award.”</a:t>
            </a:r>
            <a:endParaRPr sz="2550" dirty="0"/>
          </a:p>
          <a:p>
            <a:pPr marL="228600" indent="-228600">
              <a:lnSpc>
                <a:spcPct val="70000"/>
              </a:lnSpc>
              <a:buSzPts val="2590"/>
            </a:pPr>
            <a:r>
              <a:rPr lang="en-US" sz="2550" dirty="0"/>
              <a:t>This case may then go to the Court of Common Pleas for a trial. </a:t>
            </a:r>
            <a:endParaRPr sz="2590" dirty="0"/>
          </a:p>
        </p:txBody>
      </p:sp>
      <p:pic>
        <p:nvPicPr>
          <p:cNvPr id="381" name="Google Shape;381;p42"/>
          <p:cNvPicPr preferRelativeResize="0"/>
          <p:nvPr/>
        </p:nvPicPr>
        <p:blipFill rotWithShape="1">
          <a:blip r:embed="rId3">
            <a:alphaModFix/>
          </a:blip>
          <a:srcRect/>
          <a:stretch/>
        </p:blipFill>
        <p:spPr>
          <a:xfrm>
            <a:off x="11223812" y="1"/>
            <a:ext cx="968188" cy="968188"/>
          </a:xfrm>
          <a:prstGeom prst="rect">
            <a:avLst/>
          </a:prstGeom>
          <a:noFill/>
          <a:ln>
            <a:noFill/>
          </a:ln>
        </p:spPr>
      </p:pic>
      <p:sp>
        <p:nvSpPr>
          <p:cNvPr id="382" name="Google Shape;382;p42"/>
          <p:cNvSpPr/>
          <p:nvPr/>
        </p:nvSpPr>
        <p:spPr>
          <a:xfrm>
            <a:off x="9276230" y="1"/>
            <a:ext cx="1947582"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solidFill>
                  <a:srgbClr val="2E74B5"/>
                </a:solidFill>
                <a:latin typeface="Calibri"/>
                <a:ea typeface="Calibri"/>
                <a:cs typeface="Calibri"/>
                <a:sym typeface="Calibri"/>
              </a:rPr>
              <a:t>PENNSYLVANIANS</a:t>
            </a:r>
            <a:r>
              <a:rPr lang="en-US" sz="1400" b="1">
                <a:solidFill>
                  <a:srgbClr val="2E75B5"/>
                </a:solidFill>
                <a:latin typeface="Calibri"/>
                <a:ea typeface="Calibri"/>
                <a:cs typeface="Calibri"/>
                <a:sym typeface="Calibri"/>
              </a:rPr>
              <a:t> </a:t>
            </a:r>
            <a:r>
              <a:rPr lang="en-US" sz="1050" b="1">
                <a:solidFill>
                  <a:srgbClr val="2E75B5"/>
                </a:solidFill>
                <a:latin typeface="Calibri"/>
                <a:ea typeface="Calibri"/>
                <a:cs typeface="Calibri"/>
                <a:sym typeface="Calibri"/>
              </a:rPr>
              <a:t>FOR</a:t>
            </a:r>
            <a:r>
              <a:rPr lang="en-US" sz="1400" b="1">
                <a:solidFill>
                  <a:srgbClr val="2E75B5"/>
                </a:solidFill>
                <a:latin typeface="Calibri"/>
                <a:ea typeface="Calibri"/>
                <a:cs typeface="Calibri"/>
                <a:sym typeface="Calibri"/>
              </a:rPr>
              <a:t> </a:t>
            </a:r>
            <a:r>
              <a:rPr lang="en-US" sz="1400" b="1">
                <a:solidFill>
                  <a:srgbClr val="C00000"/>
                </a:solidFill>
                <a:latin typeface="Calibri"/>
                <a:ea typeface="Calibri"/>
                <a:cs typeface="Calibri"/>
                <a:sym typeface="Calibri"/>
              </a:rPr>
              <a:t>MODERN COURTS</a:t>
            </a:r>
            <a:endParaRPr sz="1400">
              <a:solidFill>
                <a:srgbClr val="C0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9049E2-B6B7-40C0-A371-BBC80FC02A73}"/>
              </a:ext>
            </a:extLst>
          </p:cNvPr>
          <p:cNvSpPr txBox="1"/>
          <p:nvPr/>
        </p:nvSpPr>
        <p:spPr>
          <a:xfrm>
            <a:off x="664889" y="607848"/>
            <a:ext cx="10498411" cy="76944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t>COVID MORATORIUMS</a:t>
            </a:r>
          </a:p>
          <a:p>
            <a:endParaRPr lang="en-US" sz="2800" b="1" dirty="0"/>
          </a:p>
          <a:p>
            <a:r>
              <a:rPr lang="en-US" sz="2400" b="1" dirty="0"/>
              <a:t>There is a federal eviction moratorium through October 3, 2021 – CDC</a:t>
            </a:r>
          </a:p>
          <a:p>
            <a:r>
              <a:rPr lang="en-US" sz="2400" b="1" dirty="0">
                <a:hlinkClick r:id="rId2"/>
              </a:rPr>
              <a:t>https://cdc.gov/coronavirus/2019-ncov/communication/Signed=CDC-Eviction-Order.pdf</a:t>
            </a:r>
            <a:endParaRPr lang="en-US" sz="2400" b="1" dirty="0"/>
          </a:p>
          <a:p>
            <a:endParaRPr lang="en-US" sz="2400" b="1" dirty="0"/>
          </a:p>
          <a:p>
            <a:r>
              <a:rPr lang="en-US" sz="2400" b="1" dirty="0"/>
              <a:t>Must complete a CDC Declaration form, sign it and present to landlord</a:t>
            </a:r>
          </a:p>
          <a:p>
            <a:r>
              <a:rPr lang="en-US" sz="2400" b="1" dirty="0">
                <a:hlinkClick r:id="rId3"/>
              </a:rPr>
              <a:t>https://cdc/gov/coronavirus/2019-ncov/downloads/declaration-form.pdf</a:t>
            </a:r>
            <a:endParaRPr lang="en-US" sz="2400" b="1" dirty="0"/>
          </a:p>
          <a:p>
            <a:endParaRPr lang="en-US" sz="2400" b="1" dirty="0"/>
          </a:p>
          <a:p>
            <a:endParaRPr lang="en-US" sz="2400" b="1" dirty="0"/>
          </a:p>
          <a:p>
            <a:r>
              <a:rPr lang="en-US" sz="2400" b="1" dirty="0"/>
              <a:t>No Order of Possession shall be issued or acted upon in the 5</a:t>
            </a:r>
            <a:r>
              <a:rPr lang="en-US" sz="2400" b="1" baseline="30000" dirty="0"/>
              <a:t>th</a:t>
            </a:r>
            <a:r>
              <a:rPr lang="en-US" sz="2400" b="1" dirty="0"/>
              <a:t> Judicial District as long as the CDC Order continues to apply to the case.  CDC Order applies to end of lease cases as well as non-payment of rent cases</a:t>
            </a:r>
            <a:endParaRPr lang="en-US" sz="2400"/>
          </a:p>
          <a:p>
            <a:endParaRPr lang="en-US" sz="2400" b="1" dirty="0"/>
          </a:p>
          <a:p>
            <a:endParaRPr lang="en-US" sz="2800" b="1" dirty="0"/>
          </a:p>
          <a:p>
            <a:endParaRPr lang="en-US" sz="2800" b="1" dirty="0"/>
          </a:p>
          <a:p>
            <a:endParaRPr lang="en-US" dirty="0"/>
          </a:p>
          <a:p>
            <a:endParaRPr lang="en-US" sz="2800" b="1" dirty="0"/>
          </a:p>
          <a:p>
            <a:endParaRPr lang="en-US" sz="2800" b="1" dirty="0"/>
          </a:p>
        </p:txBody>
      </p:sp>
    </p:spTree>
    <p:extLst>
      <p:ext uri="{BB962C8B-B14F-4D97-AF65-F5344CB8AC3E}">
        <p14:creationId xmlns:p14="http://schemas.microsoft.com/office/powerpoint/2010/main" val="2576134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2"/>
          <p:cNvSpPr txBox="1">
            <a:spLocks noGrp="1"/>
          </p:cNvSpPr>
          <p:nvPr>
            <p:ph type="title"/>
          </p:nvPr>
        </p:nvSpPr>
        <p:spPr>
          <a:xfrm>
            <a:off x="448235" y="119921"/>
            <a:ext cx="10515600" cy="15589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400"/>
              <a:buFont typeface="Calibri"/>
              <a:buNone/>
            </a:pPr>
            <a:r>
              <a:rPr lang="en-US" b="1" dirty="0">
                <a:solidFill>
                  <a:srgbClr val="C00000"/>
                </a:solidFill>
              </a:rPr>
              <a:t>Emergency Rental Assistance Program</a:t>
            </a:r>
            <a:br>
              <a:rPr lang="en-US" b="1" dirty="0">
                <a:solidFill>
                  <a:srgbClr val="C00000"/>
                </a:solidFill>
              </a:rPr>
            </a:br>
            <a:r>
              <a:rPr lang="en-US" b="1" dirty="0">
                <a:solidFill>
                  <a:srgbClr val="C00000"/>
                </a:solidFill>
              </a:rPr>
              <a:t>(ERAP)</a:t>
            </a:r>
            <a:endParaRPr b="1" dirty="0">
              <a:solidFill>
                <a:srgbClr val="C00000"/>
              </a:solidFill>
            </a:endParaRPr>
          </a:p>
        </p:txBody>
      </p:sp>
      <p:sp>
        <p:nvSpPr>
          <p:cNvPr id="380" name="Google Shape;380;p42"/>
          <p:cNvSpPr txBox="1">
            <a:spLocks noGrp="1"/>
          </p:cNvSpPr>
          <p:nvPr>
            <p:ph type="body" idx="1"/>
          </p:nvPr>
        </p:nvSpPr>
        <p:spPr>
          <a:xfrm>
            <a:off x="448235" y="2073034"/>
            <a:ext cx="11152200" cy="4871805"/>
          </a:xfrm>
          <a:prstGeom prst="rect">
            <a:avLst/>
          </a:prstGeom>
          <a:noFill/>
          <a:ln>
            <a:noFill/>
          </a:ln>
        </p:spPr>
        <p:txBody>
          <a:bodyPr spcFirstLastPara="1" wrap="square" lIns="91425" tIns="45700" rIns="91425" bIns="45700" anchor="t" anchorCtr="0">
            <a:noAutofit/>
          </a:bodyPr>
          <a:lstStyle/>
          <a:p>
            <a:pPr marL="228600" indent="-228600">
              <a:lnSpc>
                <a:spcPct val="70000"/>
              </a:lnSpc>
              <a:spcBef>
                <a:spcPts val="0"/>
              </a:spcBef>
              <a:buSzPts val="2590"/>
            </a:pPr>
            <a:r>
              <a:rPr lang="en-US" sz="2600" dirty="0"/>
              <a:t>The Covid-19 pandemic has caused ongoing economic losses to landlords and tenants.  An unprecedented number of potential evictions was anticipated by government officials across the country.</a:t>
            </a:r>
          </a:p>
          <a:p>
            <a:pPr marL="0" indent="0">
              <a:lnSpc>
                <a:spcPct val="70000"/>
              </a:lnSpc>
              <a:spcBef>
                <a:spcPts val="0"/>
              </a:spcBef>
              <a:buSzPts val="2590"/>
              <a:buNone/>
            </a:pPr>
            <a:endParaRPr lang="en-US" sz="2600" dirty="0"/>
          </a:p>
          <a:p>
            <a:pPr marL="228600" indent="-228600">
              <a:lnSpc>
                <a:spcPct val="70000"/>
              </a:lnSpc>
              <a:spcBef>
                <a:spcPts val="0"/>
              </a:spcBef>
              <a:buSzPts val="2590"/>
            </a:pPr>
            <a:r>
              <a:rPr lang="en-US" sz="2600" dirty="0"/>
              <a:t>In December, 2020 and March, 2021, Congress passed two laws making monies available to state and local governments to prevent unnecessary evictions due to Covid 19.  The states and local governments were responsible to pass the funds on for use by landlords and tenants.  </a:t>
            </a:r>
            <a:endParaRPr sz="2600"/>
          </a:p>
          <a:p>
            <a:pPr marL="228600" indent="-228600">
              <a:lnSpc>
                <a:spcPct val="70000"/>
              </a:lnSpc>
              <a:buSzPts val="2590"/>
            </a:pPr>
            <a:r>
              <a:rPr lang="en-US" sz="2600" dirty="0"/>
              <a:t>The US Department of Treasury (Treasury) refers to these two laws, taken together, as the Emergency Rental Assistance Program.  The Allegheny County Department of Human Services (ACDHS) is the local government agency responsible to work with Treasury and process the applications of local landlords and tenants who seek ERAP funds.  </a:t>
            </a:r>
          </a:p>
          <a:p>
            <a:pPr marL="228600" indent="-228600">
              <a:lnSpc>
                <a:spcPct val="70000"/>
              </a:lnSpc>
              <a:buSzPts val="2590"/>
            </a:pPr>
            <a:r>
              <a:rPr lang="en-US" sz="2600" dirty="0"/>
              <a:t>Applications to ACDHS for ERAP funds take about 30 to 45 days to process. </a:t>
            </a:r>
            <a:endParaRPr dirty="0"/>
          </a:p>
          <a:p>
            <a:pPr marL="0" indent="0">
              <a:lnSpc>
                <a:spcPct val="70000"/>
              </a:lnSpc>
              <a:buSzPts val="2590"/>
              <a:buNone/>
            </a:pPr>
            <a:endParaRPr sz="2590" dirty="0"/>
          </a:p>
        </p:txBody>
      </p:sp>
      <p:pic>
        <p:nvPicPr>
          <p:cNvPr id="381" name="Google Shape;381;p42"/>
          <p:cNvPicPr preferRelativeResize="0"/>
          <p:nvPr/>
        </p:nvPicPr>
        <p:blipFill rotWithShape="1">
          <a:blip r:embed="rId3">
            <a:alphaModFix/>
          </a:blip>
          <a:srcRect/>
          <a:stretch/>
        </p:blipFill>
        <p:spPr>
          <a:xfrm>
            <a:off x="11223812" y="1"/>
            <a:ext cx="968188" cy="968188"/>
          </a:xfrm>
          <a:prstGeom prst="rect">
            <a:avLst/>
          </a:prstGeom>
          <a:noFill/>
          <a:ln>
            <a:noFill/>
          </a:ln>
        </p:spPr>
      </p:pic>
      <p:sp>
        <p:nvSpPr>
          <p:cNvPr id="382" name="Google Shape;382;p42"/>
          <p:cNvSpPr/>
          <p:nvPr/>
        </p:nvSpPr>
        <p:spPr>
          <a:xfrm>
            <a:off x="9276230" y="1"/>
            <a:ext cx="1947582"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solidFill>
                  <a:srgbClr val="2E74B5"/>
                </a:solidFill>
                <a:latin typeface="Calibri"/>
                <a:ea typeface="Calibri"/>
                <a:cs typeface="Calibri"/>
                <a:sym typeface="Calibri"/>
              </a:rPr>
              <a:t>PENNSYLVANIANS</a:t>
            </a:r>
            <a:r>
              <a:rPr lang="en-US" sz="1400" b="1">
                <a:solidFill>
                  <a:srgbClr val="2E75B5"/>
                </a:solidFill>
                <a:latin typeface="Calibri"/>
                <a:ea typeface="Calibri"/>
                <a:cs typeface="Calibri"/>
                <a:sym typeface="Calibri"/>
              </a:rPr>
              <a:t> </a:t>
            </a:r>
            <a:r>
              <a:rPr lang="en-US" sz="1050" b="1">
                <a:solidFill>
                  <a:srgbClr val="2E75B5"/>
                </a:solidFill>
                <a:latin typeface="Calibri"/>
                <a:ea typeface="Calibri"/>
                <a:cs typeface="Calibri"/>
                <a:sym typeface="Calibri"/>
              </a:rPr>
              <a:t>FOR</a:t>
            </a:r>
            <a:r>
              <a:rPr lang="en-US" sz="1400" b="1">
                <a:solidFill>
                  <a:srgbClr val="2E75B5"/>
                </a:solidFill>
                <a:latin typeface="Calibri"/>
                <a:ea typeface="Calibri"/>
                <a:cs typeface="Calibri"/>
                <a:sym typeface="Calibri"/>
              </a:rPr>
              <a:t> </a:t>
            </a:r>
            <a:r>
              <a:rPr lang="en-US" sz="1400" b="1">
                <a:solidFill>
                  <a:srgbClr val="C00000"/>
                </a:solidFill>
                <a:latin typeface="Calibri"/>
                <a:ea typeface="Calibri"/>
                <a:cs typeface="Calibri"/>
                <a:sym typeface="Calibri"/>
              </a:rPr>
              <a:t>MODERN COURTS</a:t>
            </a:r>
            <a:endParaRPr sz="1400">
              <a:solidFill>
                <a:srgbClr val="C00000"/>
              </a:solidFill>
              <a:latin typeface="Calibri"/>
              <a:ea typeface="Calibri"/>
              <a:cs typeface="Calibri"/>
              <a:sym typeface="Calibri"/>
            </a:endParaRPr>
          </a:p>
        </p:txBody>
      </p:sp>
    </p:spTree>
    <p:extLst>
      <p:ext uri="{BB962C8B-B14F-4D97-AF65-F5344CB8AC3E}">
        <p14:creationId xmlns:p14="http://schemas.microsoft.com/office/powerpoint/2010/main" val="371428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4"/>
          <p:cNvSpPr txBox="1">
            <a:spLocks noGrp="1"/>
          </p:cNvSpPr>
          <p:nvPr>
            <p:ph type="title"/>
          </p:nvPr>
        </p:nvSpPr>
        <p:spPr>
          <a:xfrm>
            <a:off x="513413" y="197917"/>
            <a:ext cx="10515600" cy="82998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400"/>
              <a:buFont typeface="Calibri"/>
              <a:buNone/>
            </a:pPr>
            <a:r>
              <a:rPr lang="en-US" b="1" dirty="0">
                <a:solidFill>
                  <a:srgbClr val="C00000"/>
                </a:solidFill>
              </a:rPr>
              <a:t>ERAP Application Form &amp; Assistance</a:t>
            </a:r>
            <a:endParaRPr b="1" dirty="0">
              <a:solidFill>
                <a:srgbClr val="C00000"/>
              </a:solidFill>
            </a:endParaRPr>
          </a:p>
        </p:txBody>
      </p:sp>
      <p:sp>
        <p:nvSpPr>
          <p:cNvPr id="397" name="Google Shape;397;p44"/>
          <p:cNvSpPr txBox="1">
            <a:spLocks noGrp="1"/>
          </p:cNvSpPr>
          <p:nvPr>
            <p:ph type="body" idx="1"/>
          </p:nvPr>
        </p:nvSpPr>
        <p:spPr>
          <a:xfrm>
            <a:off x="432216" y="1523480"/>
            <a:ext cx="5338997" cy="4351338"/>
          </a:xfrm>
          <a:prstGeom prst="rect">
            <a:avLst/>
          </a:prstGeom>
          <a:noFill/>
          <a:ln>
            <a:noFill/>
          </a:ln>
        </p:spPr>
        <p:txBody>
          <a:bodyPr spcFirstLastPara="1" wrap="square" lIns="91425" tIns="45700" rIns="91425" bIns="45700" anchor="t" anchorCtr="0">
            <a:noAutofit/>
          </a:bodyPr>
          <a:lstStyle/>
          <a:p>
            <a:pPr marL="0" indent="0">
              <a:spcBef>
                <a:spcPts val="0"/>
              </a:spcBef>
              <a:buSzPts val="2800"/>
              <a:buNone/>
            </a:pPr>
            <a:r>
              <a:rPr lang="en-US" sz="3600" dirty="0"/>
              <a:t>Allegheny County Department of Human Services (ACDHS).  Submit the ERAP application at:</a:t>
            </a:r>
          </a:p>
          <a:p>
            <a:pPr marL="228600" lvl="0" indent="-228600" algn="l" rtl="0">
              <a:lnSpc>
                <a:spcPct val="90000"/>
              </a:lnSpc>
              <a:spcBef>
                <a:spcPts val="0"/>
              </a:spcBef>
              <a:spcAft>
                <a:spcPts val="0"/>
              </a:spcAft>
              <a:buClr>
                <a:schemeClr val="dk1"/>
              </a:buClr>
              <a:buSzPts val="2800"/>
              <a:buChar char="•"/>
            </a:pPr>
            <a:endParaRPr lang="en-US" dirty="0"/>
          </a:p>
          <a:p>
            <a:pPr marL="228600" lvl="0" indent="-228600" algn="l" rtl="0">
              <a:lnSpc>
                <a:spcPct val="90000"/>
              </a:lnSpc>
              <a:spcBef>
                <a:spcPts val="0"/>
              </a:spcBef>
              <a:spcAft>
                <a:spcPts val="0"/>
              </a:spcAft>
              <a:buClr>
                <a:schemeClr val="dk1"/>
              </a:buClr>
              <a:buSzPts val="2800"/>
              <a:buChar char="•"/>
            </a:pPr>
            <a:r>
              <a:rPr lang="en-US" sz="3200" dirty="0">
                <a:hlinkClick r:id="rId3"/>
              </a:rPr>
              <a:t>https://covidrentrelief.alleghenycounty.us/</a:t>
            </a:r>
            <a:endParaRPr sz="3200" dirty="0"/>
          </a:p>
          <a:p>
            <a:pPr marL="228600" lvl="0" indent="-50800" algn="l" rtl="0">
              <a:lnSpc>
                <a:spcPct val="90000"/>
              </a:lnSpc>
              <a:spcBef>
                <a:spcPts val="1000"/>
              </a:spcBef>
              <a:spcAft>
                <a:spcPts val="0"/>
              </a:spcAft>
              <a:buClr>
                <a:schemeClr val="dk1"/>
              </a:buClr>
              <a:buSzPts val="2800"/>
              <a:buNone/>
            </a:pPr>
            <a:endParaRPr dirty="0"/>
          </a:p>
        </p:txBody>
      </p:sp>
      <p:pic>
        <p:nvPicPr>
          <p:cNvPr id="398" name="Google Shape;398;p44"/>
          <p:cNvPicPr preferRelativeResize="0"/>
          <p:nvPr/>
        </p:nvPicPr>
        <p:blipFill rotWithShape="1">
          <a:blip r:embed="rId4">
            <a:alphaModFix/>
          </a:blip>
          <a:srcRect/>
          <a:stretch/>
        </p:blipFill>
        <p:spPr>
          <a:xfrm>
            <a:off x="11223812" y="1"/>
            <a:ext cx="968188" cy="968188"/>
          </a:xfrm>
          <a:prstGeom prst="rect">
            <a:avLst/>
          </a:prstGeom>
          <a:noFill/>
          <a:ln>
            <a:noFill/>
          </a:ln>
        </p:spPr>
      </p:pic>
      <p:sp>
        <p:nvSpPr>
          <p:cNvPr id="399" name="Google Shape;399;p44"/>
          <p:cNvSpPr/>
          <p:nvPr/>
        </p:nvSpPr>
        <p:spPr>
          <a:xfrm>
            <a:off x="9276230" y="1"/>
            <a:ext cx="1947582"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solidFill>
                  <a:srgbClr val="2E74B5"/>
                </a:solidFill>
                <a:latin typeface="Calibri"/>
                <a:ea typeface="Calibri"/>
                <a:cs typeface="Calibri"/>
                <a:sym typeface="Calibri"/>
              </a:rPr>
              <a:t>PENNSYLVANIANS</a:t>
            </a:r>
            <a:r>
              <a:rPr lang="en-US" sz="1400" b="1">
                <a:solidFill>
                  <a:srgbClr val="2E75B5"/>
                </a:solidFill>
                <a:latin typeface="Calibri"/>
                <a:ea typeface="Calibri"/>
                <a:cs typeface="Calibri"/>
                <a:sym typeface="Calibri"/>
              </a:rPr>
              <a:t> </a:t>
            </a:r>
            <a:r>
              <a:rPr lang="en-US" sz="1050" b="1">
                <a:solidFill>
                  <a:srgbClr val="2E75B5"/>
                </a:solidFill>
                <a:latin typeface="Calibri"/>
                <a:ea typeface="Calibri"/>
                <a:cs typeface="Calibri"/>
                <a:sym typeface="Calibri"/>
              </a:rPr>
              <a:t>FOR</a:t>
            </a:r>
            <a:r>
              <a:rPr lang="en-US" sz="1400" b="1">
                <a:solidFill>
                  <a:srgbClr val="2E75B5"/>
                </a:solidFill>
                <a:latin typeface="Calibri"/>
                <a:ea typeface="Calibri"/>
                <a:cs typeface="Calibri"/>
                <a:sym typeface="Calibri"/>
              </a:rPr>
              <a:t> </a:t>
            </a:r>
            <a:r>
              <a:rPr lang="en-US" sz="1400" b="1">
                <a:solidFill>
                  <a:srgbClr val="C00000"/>
                </a:solidFill>
                <a:latin typeface="Calibri"/>
                <a:ea typeface="Calibri"/>
                <a:cs typeface="Calibri"/>
                <a:sym typeface="Calibri"/>
              </a:rPr>
              <a:t>MODERN COURTS</a:t>
            </a:r>
            <a:endParaRPr sz="1400">
              <a:solidFill>
                <a:srgbClr val="C00000"/>
              </a:solidFill>
              <a:latin typeface="Calibri"/>
              <a:ea typeface="Calibri"/>
              <a:cs typeface="Calibri"/>
              <a:sym typeface="Calibri"/>
            </a:endParaRPr>
          </a:p>
        </p:txBody>
      </p:sp>
      <p:sp>
        <p:nvSpPr>
          <p:cNvPr id="400" name="Google Shape;400;p44"/>
          <p:cNvSpPr txBox="1"/>
          <p:nvPr/>
        </p:nvSpPr>
        <p:spPr>
          <a:xfrm>
            <a:off x="5771213" y="1502075"/>
            <a:ext cx="6310859" cy="5018646"/>
          </a:xfrm>
          <a:prstGeom prst="rect">
            <a:avLst/>
          </a:prstGeom>
          <a:noFill/>
          <a:ln w="38100"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r>
              <a:rPr lang="en-US" sz="3600" dirty="0">
                <a:solidFill>
                  <a:schemeClr val="dk1"/>
                </a:solidFill>
                <a:latin typeface="Calibri"/>
                <a:ea typeface="Calibri"/>
                <a:cs typeface="Calibri"/>
                <a:sym typeface="Calibri"/>
              </a:rPr>
              <a:t>Action Housing administers the ERAP Applications for ACDHS.  Contact Action Housing for assistance: </a:t>
            </a:r>
          </a:p>
          <a:p>
            <a:pPr marL="0" marR="0" lvl="0" indent="0" algn="l" rtl="0">
              <a:spcBef>
                <a:spcPts val="0"/>
              </a:spcBef>
              <a:spcAft>
                <a:spcPts val="0"/>
              </a:spcAft>
              <a:buNone/>
            </a:pPr>
            <a:endParaRPr lang="en-US" sz="36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3200" dirty="0">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https://actionhousing.org/our-services/emergency-rental-assistance-program/</a:t>
            </a:r>
            <a:endParaRPr lang="en-US" sz="3200" dirty="0">
              <a:solidFill>
                <a:schemeClr val="dk1"/>
              </a:solidFill>
              <a:latin typeface="Calibri"/>
              <a:ea typeface="Calibri"/>
              <a:cs typeface="Calibri"/>
              <a:sym typeface="Calibri"/>
            </a:endParaRPr>
          </a:p>
          <a:p>
            <a:pPr marL="0" marR="0" lvl="0" indent="0" algn="l" rtl="0">
              <a:spcBef>
                <a:spcPts val="0"/>
              </a:spcBef>
              <a:spcAft>
                <a:spcPts val="0"/>
              </a:spcAft>
              <a:buNone/>
            </a:pPr>
            <a:endParaRPr sz="3600"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4018430" y="90253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400"/>
              <a:buFont typeface="Corbel"/>
              <a:buNone/>
            </a:pPr>
            <a:r>
              <a:rPr lang="en-US" b="1">
                <a:solidFill>
                  <a:srgbClr val="C00000"/>
                </a:solidFill>
                <a:latin typeface="Corbel"/>
                <a:ea typeface="Corbel"/>
                <a:cs typeface="Corbel"/>
                <a:sym typeface="Corbel"/>
              </a:rPr>
              <a:t>PMC’s History</a:t>
            </a:r>
            <a:br>
              <a:rPr lang="en-US" b="1">
                <a:solidFill>
                  <a:srgbClr val="C00000"/>
                </a:solidFill>
                <a:latin typeface="Corbel"/>
                <a:ea typeface="Corbel"/>
                <a:cs typeface="Corbel"/>
                <a:sym typeface="Corbel"/>
              </a:rPr>
            </a:br>
            <a:endParaRPr b="1">
              <a:solidFill>
                <a:srgbClr val="C00000"/>
              </a:solidFill>
            </a:endParaRPr>
          </a:p>
        </p:txBody>
      </p:sp>
      <p:sp>
        <p:nvSpPr>
          <p:cNvPr id="105" name="Google Shape;105;p15"/>
          <p:cNvSpPr txBox="1">
            <a:spLocks noGrp="1"/>
          </p:cNvSpPr>
          <p:nvPr>
            <p:ph type="body" idx="1"/>
          </p:nvPr>
        </p:nvSpPr>
        <p:spPr>
          <a:xfrm>
            <a:off x="4256439" y="2055812"/>
            <a:ext cx="5613043" cy="472069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95959"/>
              </a:buClr>
              <a:buSzPts val="1900"/>
              <a:buNone/>
            </a:pPr>
            <a:r>
              <a:rPr lang="en-US" sz="1900">
                <a:solidFill>
                  <a:srgbClr val="595959"/>
                </a:solidFill>
                <a:latin typeface="Corbel"/>
                <a:ea typeface="Corbel"/>
                <a:cs typeface="Corbel"/>
                <a:sym typeface="Corbel"/>
              </a:rPr>
              <a:t>Governor Robert Casey commissioned a blue-ribbon panel of civic leaders, public officials, legal professionals and members of the judiciary to examine judicial reforms. Then Superior Court Judge Phyllis W. Beck chaired the commission.</a:t>
            </a:r>
            <a:br>
              <a:rPr lang="en-US" sz="1900">
                <a:solidFill>
                  <a:srgbClr val="595959"/>
                </a:solidFill>
                <a:latin typeface="Corbel"/>
                <a:ea typeface="Corbel"/>
                <a:cs typeface="Corbel"/>
                <a:sym typeface="Corbel"/>
              </a:rPr>
            </a:br>
            <a:r>
              <a:rPr lang="en-US" sz="1900">
                <a:solidFill>
                  <a:srgbClr val="595959"/>
                </a:solidFill>
                <a:latin typeface="Corbel"/>
                <a:ea typeface="Corbel"/>
                <a:cs typeface="Corbel"/>
                <a:sym typeface="Corbel"/>
              </a:rPr>
              <a:t/>
            </a:r>
            <a:br>
              <a:rPr lang="en-US" sz="1900">
                <a:solidFill>
                  <a:srgbClr val="595959"/>
                </a:solidFill>
                <a:latin typeface="Corbel"/>
                <a:ea typeface="Corbel"/>
                <a:cs typeface="Corbel"/>
                <a:sym typeface="Corbel"/>
              </a:rPr>
            </a:br>
            <a:r>
              <a:rPr lang="en-US" sz="1900">
                <a:solidFill>
                  <a:srgbClr val="595959"/>
                </a:solidFill>
                <a:latin typeface="Corbel"/>
                <a:ea typeface="Corbel"/>
                <a:cs typeface="Corbel"/>
                <a:sym typeface="Corbel"/>
              </a:rPr>
              <a:t>​The panel discovered that confidence in the judiciary was appallingly low, in large part due to the system of electing judges and the fundraising that goes along with it.</a:t>
            </a:r>
            <a:br>
              <a:rPr lang="en-US" sz="1900">
                <a:solidFill>
                  <a:srgbClr val="595959"/>
                </a:solidFill>
                <a:latin typeface="Corbel"/>
                <a:ea typeface="Corbel"/>
                <a:cs typeface="Corbel"/>
                <a:sym typeface="Corbel"/>
              </a:rPr>
            </a:br>
            <a:r>
              <a:rPr lang="en-US" sz="1900">
                <a:solidFill>
                  <a:srgbClr val="595959"/>
                </a:solidFill>
                <a:latin typeface="Corbel"/>
                <a:ea typeface="Corbel"/>
                <a:cs typeface="Corbel"/>
                <a:sym typeface="Corbel"/>
              </a:rPr>
              <a:t/>
            </a:r>
            <a:br>
              <a:rPr lang="en-US" sz="1900">
                <a:solidFill>
                  <a:srgbClr val="595959"/>
                </a:solidFill>
                <a:latin typeface="Corbel"/>
                <a:ea typeface="Corbel"/>
                <a:cs typeface="Corbel"/>
                <a:sym typeface="Corbel"/>
              </a:rPr>
            </a:br>
            <a:r>
              <a:rPr lang="en-US" sz="1900">
                <a:solidFill>
                  <a:srgbClr val="595959"/>
                </a:solidFill>
                <a:latin typeface="Corbel"/>
                <a:ea typeface="Corbel"/>
                <a:cs typeface="Corbel"/>
                <a:sym typeface="Corbel"/>
              </a:rPr>
              <a:t>​This finding, combined with several scandals in the late 1980s involving Pennsylvania judges, led our founders to determine that a nonprofit organization was needed to fill the vacuum of judicial oversight and be a herald for judicial ethics.</a:t>
            </a:r>
            <a:endParaRPr/>
          </a:p>
          <a:p>
            <a:pPr marL="0" lvl="0" indent="0" algn="l" rtl="0">
              <a:lnSpc>
                <a:spcPct val="90000"/>
              </a:lnSpc>
              <a:spcBef>
                <a:spcPts val="1000"/>
              </a:spcBef>
              <a:spcAft>
                <a:spcPts val="0"/>
              </a:spcAft>
              <a:buClr>
                <a:schemeClr val="dk1"/>
              </a:buClr>
              <a:buSzPts val="2800"/>
              <a:buNone/>
            </a:pPr>
            <a:endParaRPr/>
          </a:p>
        </p:txBody>
      </p:sp>
      <p:pic>
        <p:nvPicPr>
          <p:cNvPr id="106" name="Google Shape;106;p15"/>
          <p:cNvPicPr preferRelativeResize="0"/>
          <p:nvPr/>
        </p:nvPicPr>
        <p:blipFill rotWithShape="1">
          <a:blip r:embed="rId3">
            <a:alphaModFix/>
          </a:blip>
          <a:srcRect/>
          <a:stretch/>
        </p:blipFill>
        <p:spPr>
          <a:xfrm>
            <a:off x="11223812" y="1"/>
            <a:ext cx="968188" cy="968188"/>
          </a:xfrm>
          <a:prstGeom prst="rect">
            <a:avLst/>
          </a:prstGeom>
          <a:noFill/>
          <a:ln>
            <a:noFill/>
          </a:ln>
        </p:spPr>
      </p:pic>
      <p:sp>
        <p:nvSpPr>
          <p:cNvPr id="107" name="Google Shape;107;p15"/>
          <p:cNvSpPr/>
          <p:nvPr/>
        </p:nvSpPr>
        <p:spPr>
          <a:xfrm>
            <a:off x="9276230" y="1"/>
            <a:ext cx="1947582"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solidFill>
                  <a:srgbClr val="2E74B5"/>
                </a:solidFill>
                <a:latin typeface="Calibri"/>
                <a:ea typeface="Calibri"/>
                <a:cs typeface="Calibri"/>
                <a:sym typeface="Calibri"/>
              </a:rPr>
              <a:t>PENNSYLVANIANS</a:t>
            </a:r>
            <a:r>
              <a:rPr lang="en-US" sz="1400" b="1">
                <a:solidFill>
                  <a:srgbClr val="2E75B5"/>
                </a:solidFill>
                <a:latin typeface="Calibri"/>
                <a:ea typeface="Calibri"/>
                <a:cs typeface="Calibri"/>
                <a:sym typeface="Calibri"/>
              </a:rPr>
              <a:t> </a:t>
            </a:r>
            <a:r>
              <a:rPr lang="en-US" sz="1050" b="1">
                <a:solidFill>
                  <a:srgbClr val="2E75B5"/>
                </a:solidFill>
                <a:latin typeface="Calibri"/>
                <a:ea typeface="Calibri"/>
                <a:cs typeface="Calibri"/>
                <a:sym typeface="Calibri"/>
              </a:rPr>
              <a:t>FOR</a:t>
            </a:r>
            <a:r>
              <a:rPr lang="en-US" sz="1400" b="1">
                <a:solidFill>
                  <a:srgbClr val="2E75B5"/>
                </a:solidFill>
                <a:latin typeface="Calibri"/>
                <a:ea typeface="Calibri"/>
                <a:cs typeface="Calibri"/>
                <a:sym typeface="Calibri"/>
              </a:rPr>
              <a:t> </a:t>
            </a:r>
            <a:r>
              <a:rPr lang="en-US" sz="1400" b="1">
                <a:solidFill>
                  <a:srgbClr val="C00000"/>
                </a:solidFill>
                <a:latin typeface="Calibri"/>
                <a:ea typeface="Calibri"/>
                <a:cs typeface="Calibri"/>
                <a:sym typeface="Calibri"/>
              </a:rPr>
              <a:t>MODERN COURTS</a:t>
            </a:r>
            <a:endParaRPr sz="1400">
              <a:solidFill>
                <a:srgbClr val="C00000"/>
              </a:solidFill>
              <a:latin typeface="Calibri"/>
              <a:ea typeface="Calibri"/>
              <a:cs typeface="Calibri"/>
              <a:sym typeface="Calibri"/>
            </a:endParaRPr>
          </a:p>
        </p:txBody>
      </p:sp>
      <p:pic>
        <p:nvPicPr>
          <p:cNvPr id="108" name="Google Shape;108;p15"/>
          <p:cNvPicPr preferRelativeResize="0"/>
          <p:nvPr/>
        </p:nvPicPr>
        <p:blipFill rotWithShape="1">
          <a:blip r:embed="rId4">
            <a:alphaModFix/>
          </a:blip>
          <a:srcRect/>
          <a:stretch/>
        </p:blipFill>
        <p:spPr>
          <a:xfrm>
            <a:off x="261405" y="2387535"/>
            <a:ext cx="1656873" cy="2474205"/>
          </a:xfrm>
          <a:prstGeom prst="rect">
            <a:avLst/>
          </a:prstGeom>
          <a:noFill/>
          <a:ln>
            <a:noFill/>
          </a:ln>
        </p:spPr>
      </p:pic>
      <p:pic>
        <p:nvPicPr>
          <p:cNvPr id="109" name="Google Shape;109;p15"/>
          <p:cNvPicPr preferRelativeResize="0"/>
          <p:nvPr/>
        </p:nvPicPr>
        <p:blipFill rotWithShape="1">
          <a:blip r:embed="rId5">
            <a:alphaModFix/>
          </a:blip>
          <a:srcRect l="10610" r="13940"/>
          <a:stretch/>
        </p:blipFill>
        <p:spPr>
          <a:xfrm>
            <a:off x="2158329" y="2387535"/>
            <a:ext cx="1858059" cy="2462674"/>
          </a:xfrm>
          <a:prstGeom prst="rect">
            <a:avLst/>
          </a:prstGeom>
          <a:noFill/>
          <a:ln>
            <a:noFill/>
          </a:ln>
        </p:spPr>
      </p:pic>
      <p:pic>
        <p:nvPicPr>
          <p:cNvPr id="110" name="Google Shape;110;p15"/>
          <p:cNvPicPr preferRelativeResize="0"/>
          <p:nvPr/>
        </p:nvPicPr>
        <p:blipFill rotWithShape="1">
          <a:blip r:embed="rId6">
            <a:alphaModFix/>
          </a:blip>
          <a:srcRect/>
          <a:stretch/>
        </p:blipFill>
        <p:spPr>
          <a:xfrm>
            <a:off x="9869482" y="2652944"/>
            <a:ext cx="2322518" cy="26967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2"/>
          <p:cNvSpPr txBox="1">
            <a:spLocks noGrp="1"/>
          </p:cNvSpPr>
          <p:nvPr>
            <p:ph type="title"/>
          </p:nvPr>
        </p:nvSpPr>
        <p:spPr>
          <a:xfrm>
            <a:off x="448235" y="119922"/>
            <a:ext cx="10515600" cy="136382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400"/>
              <a:buFont typeface="Calibri"/>
              <a:buNone/>
            </a:pPr>
            <a:r>
              <a:rPr lang="en-US" b="1" dirty="0">
                <a:solidFill>
                  <a:srgbClr val="C00000"/>
                </a:solidFill>
              </a:rPr>
              <a:t>Allegheny County Response to Covid-19 </a:t>
            </a:r>
            <a:br>
              <a:rPr lang="en-US" b="1" dirty="0">
                <a:solidFill>
                  <a:srgbClr val="C00000"/>
                </a:solidFill>
              </a:rPr>
            </a:br>
            <a:r>
              <a:rPr lang="en-US" b="1" dirty="0">
                <a:solidFill>
                  <a:srgbClr val="C00000"/>
                </a:solidFill>
              </a:rPr>
              <a:t>and ERAP</a:t>
            </a:r>
            <a:endParaRPr b="1" dirty="0">
              <a:solidFill>
                <a:srgbClr val="C00000"/>
              </a:solidFill>
            </a:endParaRPr>
          </a:p>
        </p:txBody>
      </p:sp>
      <p:sp>
        <p:nvSpPr>
          <p:cNvPr id="380" name="Google Shape;380;p42"/>
          <p:cNvSpPr txBox="1">
            <a:spLocks noGrp="1"/>
          </p:cNvSpPr>
          <p:nvPr>
            <p:ph type="body" idx="1"/>
          </p:nvPr>
        </p:nvSpPr>
        <p:spPr>
          <a:xfrm>
            <a:off x="448235" y="1746503"/>
            <a:ext cx="10048614" cy="4865853"/>
          </a:xfrm>
          <a:prstGeom prst="rect">
            <a:avLst/>
          </a:prstGeom>
          <a:noFill/>
          <a:ln>
            <a:noFill/>
          </a:ln>
        </p:spPr>
        <p:txBody>
          <a:bodyPr spcFirstLastPara="1" wrap="square" lIns="91425" tIns="45700" rIns="91425" bIns="45700" anchor="t" anchorCtr="0">
            <a:noAutofit/>
          </a:bodyPr>
          <a:lstStyle/>
          <a:p>
            <a:pPr marL="228600" indent="-228600">
              <a:lnSpc>
                <a:spcPct val="70000"/>
              </a:lnSpc>
              <a:buSzPts val="2590"/>
            </a:pPr>
            <a:r>
              <a:rPr lang="en-US" sz="2600" dirty="0"/>
              <a:t>Due to the lengthy application process to receive ERAP funds, approximately 60 million dollars of ERAP funds remained to be distributed in Allegheny County as of August 4, 2021.</a:t>
            </a:r>
          </a:p>
          <a:p>
            <a:pPr marL="228600" indent="-228600">
              <a:lnSpc>
                <a:spcPct val="70000"/>
              </a:lnSpc>
              <a:buSzPts val="2590"/>
            </a:pPr>
            <a:r>
              <a:rPr lang="en-US" sz="2600" dirty="0"/>
              <a:t>The judges of the Allegheny County Courts recognized the lengthy application process would lead to many unnecessary evictions.  Landlords and tenants were running out of time to receive the ERAP  funds.  In addition, the Allegheny County Courts realized the strict procedural timelines the Magistrate District Judges were required to follow in eviction cases would prevent residents from receiving the funds many were entitled to.</a:t>
            </a:r>
          </a:p>
          <a:p>
            <a:pPr marL="228600" indent="-228600">
              <a:lnSpc>
                <a:spcPct val="70000"/>
              </a:lnSpc>
              <a:buSzPts val="2590"/>
            </a:pPr>
            <a:r>
              <a:rPr lang="en-US" sz="2600" dirty="0"/>
              <a:t>On August 6, 2021, the Allegheny County Courts received permission from the Pennsylvania Supreme Court to suspend several of the strict timeline requirements in landlord-tenant cases before Magistrate District Courts.</a:t>
            </a:r>
          </a:p>
          <a:p>
            <a:pPr marL="0" indent="0">
              <a:lnSpc>
                <a:spcPct val="70000"/>
              </a:lnSpc>
              <a:buSzPts val="2590"/>
              <a:buNone/>
            </a:pPr>
            <a:endParaRPr sz="2590" dirty="0"/>
          </a:p>
        </p:txBody>
      </p:sp>
      <p:pic>
        <p:nvPicPr>
          <p:cNvPr id="381" name="Google Shape;381;p42"/>
          <p:cNvPicPr preferRelativeResize="0"/>
          <p:nvPr/>
        </p:nvPicPr>
        <p:blipFill rotWithShape="1">
          <a:blip r:embed="rId3">
            <a:alphaModFix/>
          </a:blip>
          <a:srcRect/>
          <a:stretch/>
        </p:blipFill>
        <p:spPr>
          <a:xfrm>
            <a:off x="11223812" y="1"/>
            <a:ext cx="968188" cy="968188"/>
          </a:xfrm>
          <a:prstGeom prst="rect">
            <a:avLst/>
          </a:prstGeom>
          <a:noFill/>
          <a:ln>
            <a:noFill/>
          </a:ln>
        </p:spPr>
      </p:pic>
      <p:sp>
        <p:nvSpPr>
          <p:cNvPr id="382" name="Google Shape;382;p42"/>
          <p:cNvSpPr/>
          <p:nvPr/>
        </p:nvSpPr>
        <p:spPr>
          <a:xfrm>
            <a:off x="9276230" y="1"/>
            <a:ext cx="1947582"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solidFill>
                  <a:srgbClr val="2E74B5"/>
                </a:solidFill>
                <a:latin typeface="Calibri"/>
                <a:ea typeface="Calibri"/>
                <a:cs typeface="Calibri"/>
                <a:sym typeface="Calibri"/>
              </a:rPr>
              <a:t>PENNSYLVANIANS</a:t>
            </a:r>
            <a:r>
              <a:rPr lang="en-US" sz="1400" b="1">
                <a:solidFill>
                  <a:srgbClr val="2E75B5"/>
                </a:solidFill>
                <a:latin typeface="Calibri"/>
                <a:ea typeface="Calibri"/>
                <a:cs typeface="Calibri"/>
                <a:sym typeface="Calibri"/>
              </a:rPr>
              <a:t> </a:t>
            </a:r>
            <a:r>
              <a:rPr lang="en-US" sz="1050" b="1">
                <a:solidFill>
                  <a:srgbClr val="2E75B5"/>
                </a:solidFill>
                <a:latin typeface="Calibri"/>
                <a:ea typeface="Calibri"/>
                <a:cs typeface="Calibri"/>
                <a:sym typeface="Calibri"/>
              </a:rPr>
              <a:t>FOR</a:t>
            </a:r>
            <a:r>
              <a:rPr lang="en-US" sz="1400" b="1">
                <a:solidFill>
                  <a:srgbClr val="2E75B5"/>
                </a:solidFill>
                <a:latin typeface="Calibri"/>
                <a:ea typeface="Calibri"/>
                <a:cs typeface="Calibri"/>
                <a:sym typeface="Calibri"/>
              </a:rPr>
              <a:t> </a:t>
            </a:r>
            <a:r>
              <a:rPr lang="en-US" sz="1400" b="1">
                <a:solidFill>
                  <a:srgbClr val="C00000"/>
                </a:solidFill>
                <a:latin typeface="Calibri"/>
                <a:ea typeface="Calibri"/>
                <a:cs typeface="Calibri"/>
                <a:sym typeface="Calibri"/>
              </a:rPr>
              <a:t>MODERN COURTS</a:t>
            </a:r>
            <a:endParaRPr sz="1400">
              <a:solidFill>
                <a:srgbClr val="C00000"/>
              </a:solidFill>
              <a:latin typeface="Calibri"/>
              <a:ea typeface="Calibri"/>
              <a:cs typeface="Calibri"/>
              <a:sym typeface="Calibri"/>
            </a:endParaRPr>
          </a:p>
        </p:txBody>
      </p:sp>
    </p:spTree>
    <p:extLst>
      <p:ext uri="{BB962C8B-B14F-4D97-AF65-F5344CB8AC3E}">
        <p14:creationId xmlns:p14="http://schemas.microsoft.com/office/powerpoint/2010/main" val="3280091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14CE35-D8FE-46A2-8294-50EC1E91CC16}"/>
              </a:ext>
            </a:extLst>
          </p:cNvPr>
          <p:cNvPicPr>
            <a:picLocks noChangeAspect="1"/>
          </p:cNvPicPr>
          <p:nvPr/>
        </p:nvPicPr>
        <p:blipFill>
          <a:blip r:embed="rId2"/>
          <a:stretch>
            <a:fillRect/>
          </a:stretch>
        </p:blipFill>
        <p:spPr>
          <a:xfrm>
            <a:off x="239843" y="452022"/>
            <a:ext cx="11362543" cy="5953956"/>
          </a:xfrm>
          <a:prstGeom prst="rect">
            <a:avLst/>
          </a:prstGeom>
        </p:spPr>
      </p:pic>
    </p:spTree>
    <p:extLst>
      <p:ext uri="{BB962C8B-B14F-4D97-AF65-F5344CB8AC3E}">
        <p14:creationId xmlns:p14="http://schemas.microsoft.com/office/powerpoint/2010/main" val="2464869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2C4030-9170-4DDD-A44E-429EB1D7FB44}"/>
              </a:ext>
            </a:extLst>
          </p:cNvPr>
          <p:cNvPicPr>
            <a:picLocks noChangeAspect="1"/>
          </p:cNvPicPr>
          <p:nvPr/>
        </p:nvPicPr>
        <p:blipFill>
          <a:blip r:embed="rId2"/>
          <a:stretch>
            <a:fillRect/>
          </a:stretch>
        </p:blipFill>
        <p:spPr>
          <a:xfrm>
            <a:off x="1410337" y="0"/>
            <a:ext cx="9554338" cy="2232273"/>
          </a:xfrm>
          <a:prstGeom prst="rect">
            <a:avLst/>
          </a:prstGeom>
        </p:spPr>
      </p:pic>
      <p:pic>
        <p:nvPicPr>
          <p:cNvPr id="7" name="Picture 6">
            <a:extLst>
              <a:ext uri="{FF2B5EF4-FFF2-40B4-BE49-F238E27FC236}">
                <a16:creationId xmlns:a16="http://schemas.microsoft.com/office/drawing/2014/main" id="{45A16301-3A9F-4094-B4F1-E869768C0B3C}"/>
              </a:ext>
            </a:extLst>
          </p:cNvPr>
          <p:cNvPicPr>
            <a:picLocks noChangeAspect="1"/>
          </p:cNvPicPr>
          <p:nvPr/>
        </p:nvPicPr>
        <p:blipFill>
          <a:blip r:embed="rId3"/>
          <a:stretch>
            <a:fillRect/>
          </a:stretch>
        </p:blipFill>
        <p:spPr>
          <a:xfrm>
            <a:off x="6076947" y="3390894"/>
            <a:ext cx="38105" cy="76211"/>
          </a:xfrm>
          <a:prstGeom prst="rect">
            <a:avLst/>
          </a:prstGeom>
        </p:spPr>
      </p:pic>
      <p:pic>
        <p:nvPicPr>
          <p:cNvPr id="11" name="Picture 10">
            <a:extLst>
              <a:ext uri="{FF2B5EF4-FFF2-40B4-BE49-F238E27FC236}">
                <a16:creationId xmlns:a16="http://schemas.microsoft.com/office/drawing/2014/main" id="{20EC6C6B-F73F-4E88-B7E0-9E6282527B2C}"/>
              </a:ext>
            </a:extLst>
          </p:cNvPr>
          <p:cNvPicPr>
            <a:picLocks noChangeAspect="1"/>
          </p:cNvPicPr>
          <p:nvPr/>
        </p:nvPicPr>
        <p:blipFill>
          <a:blip r:embed="rId4"/>
          <a:stretch>
            <a:fillRect/>
          </a:stretch>
        </p:blipFill>
        <p:spPr>
          <a:xfrm>
            <a:off x="914400" y="1576129"/>
            <a:ext cx="10088380" cy="5139464"/>
          </a:xfrm>
          <a:prstGeom prst="rect">
            <a:avLst/>
          </a:prstGeom>
        </p:spPr>
      </p:pic>
    </p:spTree>
    <p:extLst>
      <p:ext uri="{BB962C8B-B14F-4D97-AF65-F5344CB8AC3E}">
        <p14:creationId xmlns:p14="http://schemas.microsoft.com/office/powerpoint/2010/main" val="3179314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9C98F9-889A-4924-8975-910244089410}"/>
              </a:ext>
            </a:extLst>
          </p:cNvPr>
          <p:cNvPicPr>
            <a:picLocks noChangeAspect="1"/>
          </p:cNvPicPr>
          <p:nvPr/>
        </p:nvPicPr>
        <p:blipFill>
          <a:blip r:embed="rId2"/>
          <a:stretch>
            <a:fillRect/>
          </a:stretch>
        </p:blipFill>
        <p:spPr>
          <a:xfrm>
            <a:off x="809469" y="134911"/>
            <a:ext cx="10178321" cy="6325850"/>
          </a:xfrm>
          <a:prstGeom prst="rect">
            <a:avLst/>
          </a:prstGeom>
        </p:spPr>
      </p:pic>
    </p:spTree>
    <p:extLst>
      <p:ext uri="{BB962C8B-B14F-4D97-AF65-F5344CB8AC3E}">
        <p14:creationId xmlns:p14="http://schemas.microsoft.com/office/powerpoint/2010/main" val="1581064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2C81EE-43DB-4F66-B11C-82531387DF95}"/>
              </a:ext>
            </a:extLst>
          </p:cNvPr>
          <p:cNvPicPr>
            <a:picLocks noChangeAspect="1"/>
          </p:cNvPicPr>
          <p:nvPr/>
        </p:nvPicPr>
        <p:blipFill>
          <a:blip r:embed="rId2"/>
          <a:stretch>
            <a:fillRect/>
          </a:stretch>
        </p:blipFill>
        <p:spPr>
          <a:xfrm>
            <a:off x="1124262" y="209862"/>
            <a:ext cx="10253272" cy="6295869"/>
          </a:xfrm>
          <a:prstGeom prst="rect">
            <a:avLst/>
          </a:prstGeom>
        </p:spPr>
      </p:pic>
    </p:spTree>
    <p:extLst>
      <p:ext uri="{BB962C8B-B14F-4D97-AF65-F5344CB8AC3E}">
        <p14:creationId xmlns:p14="http://schemas.microsoft.com/office/powerpoint/2010/main" val="247289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71C88B-AD5F-4A65-84A4-CC1B0679D302}"/>
              </a:ext>
            </a:extLst>
          </p:cNvPr>
          <p:cNvPicPr>
            <a:picLocks noChangeAspect="1"/>
          </p:cNvPicPr>
          <p:nvPr/>
        </p:nvPicPr>
        <p:blipFill>
          <a:blip r:embed="rId2"/>
          <a:stretch>
            <a:fillRect/>
          </a:stretch>
        </p:blipFill>
        <p:spPr>
          <a:xfrm>
            <a:off x="1094282" y="499653"/>
            <a:ext cx="9713626" cy="5858693"/>
          </a:xfrm>
          <a:prstGeom prst="rect">
            <a:avLst/>
          </a:prstGeom>
        </p:spPr>
      </p:pic>
    </p:spTree>
    <p:extLst>
      <p:ext uri="{BB962C8B-B14F-4D97-AF65-F5344CB8AC3E}">
        <p14:creationId xmlns:p14="http://schemas.microsoft.com/office/powerpoint/2010/main" val="504251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2"/>
          <p:cNvSpPr txBox="1">
            <a:spLocks noGrp="1"/>
          </p:cNvSpPr>
          <p:nvPr>
            <p:ph type="title"/>
          </p:nvPr>
        </p:nvSpPr>
        <p:spPr>
          <a:xfrm>
            <a:off x="448235" y="119921"/>
            <a:ext cx="10515600" cy="152899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400"/>
              <a:buFont typeface="Calibri"/>
              <a:buNone/>
            </a:pPr>
            <a:r>
              <a:rPr lang="en-US" b="1" dirty="0">
                <a:solidFill>
                  <a:srgbClr val="C00000"/>
                </a:solidFill>
              </a:rPr>
              <a:t>How did August 6 Order Change Eviction Procedure in Magistrate District Courts?</a:t>
            </a:r>
            <a:endParaRPr b="1" dirty="0">
              <a:solidFill>
                <a:srgbClr val="C00000"/>
              </a:solidFill>
            </a:endParaRPr>
          </a:p>
        </p:txBody>
      </p:sp>
      <p:sp>
        <p:nvSpPr>
          <p:cNvPr id="380" name="Google Shape;380;p42"/>
          <p:cNvSpPr txBox="1">
            <a:spLocks noGrp="1"/>
          </p:cNvSpPr>
          <p:nvPr>
            <p:ph type="body" idx="1"/>
          </p:nvPr>
        </p:nvSpPr>
        <p:spPr>
          <a:xfrm>
            <a:off x="448235" y="1678897"/>
            <a:ext cx="11152200" cy="4661942"/>
          </a:xfrm>
          <a:prstGeom prst="rect">
            <a:avLst/>
          </a:prstGeom>
          <a:noFill/>
          <a:ln>
            <a:noFill/>
          </a:ln>
        </p:spPr>
        <p:txBody>
          <a:bodyPr spcFirstLastPara="1" wrap="square" lIns="91425" tIns="45700" rIns="91425" bIns="45700" anchor="t" anchorCtr="0">
            <a:noAutofit/>
          </a:bodyPr>
          <a:lstStyle/>
          <a:p>
            <a:pPr marL="228600" indent="-228600">
              <a:lnSpc>
                <a:spcPct val="70000"/>
              </a:lnSpc>
              <a:buSzPts val="2590"/>
            </a:pPr>
            <a:r>
              <a:rPr lang="en-US" u="sng" dirty="0"/>
              <a:t>Example 1: </a:t>
            </a:r>
            <a:r>
              <a:rPr lang="en-US" dirty="0"/>
              <a:t>Until October 31, 2021, ACDHS employees attend landlord-tenant hearings to help parties apply for ERAP funds</a:t>
            </a:r>
            <a:r>
              <a:rPr lang="en-US" u="sng" dirty="0"/>
              <a:t>;</a:t>
            </a:r>
          </a:p>
          <a:p>
            <a:pPr marL="228600" indent="-228600">
              <a:lnSpc>
                <a:spcPct val="70000"/>
              </a:lnSpc>
              <a:buSzPts val="2590"/>
            </a:pPr>
            <a:endParaRPr lang="en-US" u="sng" dirty="0"/>
          </a:p>
          <a:p>
            <a:pPr marL="228600" indent="-228600">
              <a:lnSpc>
                <a:spcPct val="70000"/>
              </a:lnSpc>
              <a:buSzPts val="2590"/>
            </a:pPr>
            <a:r>
              <a:rPr lang="en-US" u="sng" dirty="0"/>
              <a:t>Example 2: </a:t>
            </a:r>
            <a:r>
              <a:rPr lang="en-US" dirty="0"/>
              <a:t>The initial hearing in such cases can be scheduled up to 15 days beyond the time set under the prior rules.  Instead of a hearing, this meeting may be treated as a status conference for the parties to consider making application or for checking the status of their existing applications;</a:t>
            </a:r>
          </a:p>
          <a:p>
            <a:pPr marL="0" indent="0">
              <a:lnSpc>
                <a:spcPct val="70000"/>
              </a:lnSpc>
              <a:buSzPts val="2590"/>
              <a:buNone/>
            </a:pPr>
            <a:endParaRPr lang="en-US" dirty="0"/>
          </a:p>
          <a:p>
            <a:pPr marL="228600" indent="-228600">
              <a:lnSpc>
                <a:spcPct val="70000"/>
              </a:lnSpc>
              <a:buSzPts val="2590"/>
            </a:pPr>
            <a:r>
              <a:rPr lang="en-US" u="sng" dirty="0"/>
              <a:t>Example 3</a:t>
            </a:r>
            <a:r>
              <a:rPr lang="en-US" dirty="0"/>
              <a:t>: The case proceedings would allow postponements so that evictions would not occur while good faith efforts were being made to obtain rental assistance.  These efforts must be “reasonably likely to prevent the eviction” that would have occurred under the prior strict timelines.</a:t>
            </a:r>
          </a:p>
          <a:p>
            <a:pPr marL="228600" indent="-228600">
              <a:lnSpc>
                <a:spcPct val="70000"/>
              </a:lnSpc>
              <a:buSzPts val="2590"/>
            </a:pPr>
            <a:endParaRPr lang="en-US" sz="2550" dirty="0"/>
          </a:p>
          <a:p>
            <a:pPr marL="228600" indent="-228600">
              <a:lnSpc>
                <a:spcPct val="70000"/>
              </a:lnSpc>
              <a:buSzPts val="2590"/>
            </a:pPr>
            <a:endParaRPr lang="en-US" sz="2550" dirty="0"/>
          </a:p>
        </p:txBody>
      </p:sp>
      <p:pic>
        <p:nvPicPr>
          <p:cNvPr id="381" name="Google Shape;381;p42"/>
          <p:cNvPicPr preferRelativeResize="0"/>
          <p:nvPr/>
        </p:nvPicPr>
        <p:blipFill rotWithShape="1">
          <a:blip r:embed="rId3">
            <a:alphaModFix/>
          </a:blip>
          <a:srcRect/>
          <a:stretch/>
        </p:blipFill>
        <p:spPr>
          <a:xfrm>
            <a:off x="11223812" y="1"/>
            <a:ext cx="968188" cy="968188"/>
          </a:xfrm>
          <a:prstGeom prst="rect">
            <a:avLst/>
          </a:prstGeom>
          <a:noFill/>
          <a:ln>
            <a:noFill/>
          </a:ln>
        </p:spPr>
      </p:pic>
      <p:sp>
        <p:nvSpPr>
          <p:cNvPr id="382" name="Google Shape;382;p42"/>
          <p:cNvSpPr/>
          <p:nvPr/>
        </p:nvSpPr>
        <p:spPr>
          <a:xfrm>
            <a:off x="9276230" y="1"/>
            <a:ext cx="1947582"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solidFill>
                  <a:srgbClr val="2E74B5"/>
                </a:solidFill>
                <a:latin typeface="Calibri"/>
                <a:ea typeface="Calibri"/>
                <a:cs typeface="Calibri"/>
                <a:sym typeface="Calibri"/>
              </a:rPr>
              <a:t>PENNSYLVANIANS</a:t>
            </a:r>
            <a:r>
              <a:rPr lang="en-US" sz="1400" b="1">
                <a:solidFill>
                  <a:srgbClr val="2E75B5"/>
                </a:solidFill>
                <a:latin typeface="Calibri"/>
                <a:ea typeface="Calibri"/>
                <a:cs typeface="Calibri"/>
                <a:sym typeface="Calibri"/>
              </a:rPr>
              <a:t> </a:t>
            </a:r>
            <a:r>
              <a:rPr lang="en-US" sz="1050" b="1">
                <a:solidFill>
                  <a:srgbClr val="2E75B5"/>
                </a:solidFill>
                <a:latin typeface="Calibri"/>
                <a:ea typeface="Calibri"/>
                <a:cs typeface="Calibri"/>
                <a:sym typeface="Calibri"/>
              </a:rPr>
              <a:t>FOR</a:t>
            </a:r>
            <a:r>
              <a:rPr lang="en-US" sz="1400" b="1">
                <a:solidFill>
                  <a:srgbClr val="2E75B5"/>
                </a:solidFill>
                <a:latin typeface="Calibri"/>
                <a:ea typeface="Calibri"/>
                <a:cs typeface="Calibri"/>
                <a:sym typeface="Calibri"/>
              </a:rPr>
              <a:t> </a:t>
            </a:r>
            <a:r>
              <a:rPr lang="en-US" sz="1400" b="1">
                <a:solidFill>
                  <a:srgbClr val="C00000"/>
                </a:solidFill>
                <a:latin typeface="Calibri"/>
                <a:ea typeface="Calibri"/>
                <a:cs typeface="Calibri"/>
                <a:sym typeface="Calibri"/>
              </a:rPr>
              <a:t>MODERN COURTS</a:t>
            </a:r>
            <a:endParaRPr sz="1400">
              <a:solidFill>
                <a:srgbClr val="C00000"/>
              </a:solidFill>
              <a:latin typeface="Calibri"/>
              <a:ea typeface="Calibri"/>
              <a:cs typeface="Calibri"/>
              <a:sym typeface="Calibri"/>
            </a:endParaRPr>
          </a:p>
        </p:txBody>
      </p:sp>
    </p:spTree>
    <p:extLst>
      <p:ext uri="{BB962C8B-B14F-4D97-AF65-F5344CB8AC3E}">
        <p14:creationId xmlns:p14="http://schemas.microsoft.com/office/powerpoint/2010/main" val="9219296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4"/>
          <p:cNvSpPr txBox="1">
            <a:spLocks noGrp="1"/>
          </p:cNvSpPr>
          <p:nvPr>
            <p:ph type="title"/>
          </p:nvPr>
        </p:nvSpPr>
        <p:spPr>
          <a:xfrm>
            <a:off x="513413" y="19791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400"/>
              <a:buFont typeface="Calibri"/>
              <a:buNone/>
            </a:pPr>
            <a:r>
              <a:rPr lang="en-US" b="1">
                <a:solidFill>
                  <a:srgbClr val="C00000"/>
                </a:solidFill>
              </a:rPr>
              <a:t>Other Resources</a:t>
            </a:r>
            <a:endParaRPr b="1">
              <a:solidFill>
                <a:srgbClr val="C00000"/>
              </a:solidFill>
            </a:endParaRPr>
          </a:p>
        </p:txBody>
      </p:sp>
      <p:sp>
        <p:nvSpPr>
          <p:cNvPr id="397" name="Google Shape;397;p44"/>
          <p:cNvSpPr txBox="1">
            <a:spLocks noGrp="1"/>
          </p:cNvSpPr>
          <p:nvPr>
            <p:ph type="body" idx="1"/>
          </p:nvPr>
        </p:nvSpPr>
        <p:spPr>
          <a:xfrm>
            <a:off x="377624" y="1215968"/>
            <a:ext cx="5338997" cy="4351338"/>
          </a:xfrm>
          <a:prstGeom prst="rect">
            <a:avLst/>
          </a:prstGeom>
          <a:noFill/>
          <a:ln>
            <a:noFill/>
          </a:ln>
        </p:spPr>
        <p:txBody>
          <a:bodyPr spcFirstLastPara="1" wrap="square" lIns="91425" tIns="45700" rIns="91425" bIns="45700" anchor="t" anchorCtr="0">
            <a:noAutofit/>
          </a:bodyPr>
          <a:lstStyle/>
          <a:p>
            <a:pPr marL="228600" indent="-228600">
              <a:spcBef>
                <a:spcPts val="0"/>
              </a:spcBef>
              <a:buSzPts val="2800"/>
            </a:pPr>
            <a:r>
              <a:rPr lang="en-US" dirty="0"/>
              <a:t>Pennsylvanians for Modern Courts Pittsburgh Contact: Tom Bailey, 412-467-9262 or </a:t>
            </a:r>
            <a:r>
              <a:rPr lang="en-US" sz="2400" dirty="0">
                <a:hlinkClick r:id="rId3"/>
              </a:rPr>
              <a:t>Tbailey@pmconline.org</a:t>
            </a:r>
            <a:endParaRPr lang="en-US" sz="2400" dirty="0">
              <a:solidFill>
                <a:srgbClr val="0563C1"/>
              </a:solidFill>
            </a:endParaRPr>
          </a:p>
          <a:p>
            <a:pPr marL="228600" indent="-228600">
              <a:spcBef>
                <a:spcPts val="0"/>
              </a:spcBef>
              <a:buSzPts val="2800"/>
            </a:pPr>
            <a:r>
              <a:rPr lang="en-US" dirty="0"/>
              <a:t>Pennsylvania Courts website, “Learn,” </a:t>
            </a:r>
            <a:r>
              <a:rPr lang="en-US" sz="2400" u="sng" dirty="0">
                <a:solidFill>
                  <a:schemeClr val="hlink"/>
                </a:solidFill>
                <a:hlinkClick r:id="rId4">
                  <a:extLst>
                    <a:ext uri="{A12FA001-AC4F-418D-AE19-62706E023703}">
                      <ahyp:hlinkClr xmlns="" xmlns:ahyp="http://schemas.microsoft.com/office/drawing/2018/hyperlinkcolor" val="tx"/>
                    </a:ext>
                  </a:extLst>
                </a:hlinkClick>
              </a:rPr>
              <a:t>http://www.pacourts.us/learn</a:t>
            </a:r>
            <a:endParaRPr sz="2400">
              <a:solidFill>
                <a:schemeClr val="hlink"/>
              </a:solidFill>
            </a:endParaRPr>
          </a:p>
          <a:p>
            <a:pPr marL="228600" lvl="0" indent="-228600" algn="l" rtl="0">
              <a:lnSpc>
                <a:spcPct val="90000"/>
              </a:lnSpc>
              <a:spcBef>
                <a:spcPts val="1000"/>
              </a:spcBef>
              <a:spcAft>
                <a:spcPts val="0"/>
              </a:spcAft>
              <a:buClr>
                <a:schemeClr val="dk1"/>
              </a:buClr>
              <a:buSzPts val="2800"/>
              <a:buChar char="•"/>
            </a:pPr>
            <a:r>
              <a:rPr lang="en-US" dirty="0"/>
              <a:t>Philadelphia Bar Association, “For the Public,” </a:t>
            </a:r>
            <a:r>
              <a:rPr lang="en-US" sz="2400" u="sng" dirty="0">
                <a:solidFill>
                  <a:schemeClr val="hlink"/>
                </a:solidFill>
                <a:hlinkClick r:id="rId5">
                  <a:extLst>
                    <a:ext uri="{A12FA001-AC4F-418D-AE19-62706E023703}">
                      <ahyp:hlinkClr xmlns="" xmlns:ahyp="http://schemas.microsoft.com/office/drawing/2018/hyperlinkcolor" val="tx"/>
                    </a:ext>
                  </a:extLst>
                </a:hlinkClick>
              </a:rPr>
              <a:t>http://www.philadelphiabar.org/page/ForThePublic?appNum=2</a:t>
            </a:r>
            <a:endParaRPr sz="2400" dirty="0">
              <a:solidFill>
                <a:schemeClr val="hlink"/>
              </a:solidFill>
            </a:endParaRPr>
          </a:p>
          <a:p>
            <a:pPr marL="228600" lvl="0" indent="-228600" algn="l" rtl="0">
              <a:lnSpc>
                <a:spcPct val="90000"/>
              </a:lnSpc>
              <a:spcBef>
                <a:spcPts val="1000"/>
              </a:spcBef>
              <a:spcAft>
                <a:spcPts val="0"/>
              </a:spcAft>
              <a:buClr>
                <a:schemeClr val="dk1"/>
              </a:buClr>
              <a:buSzPts val="2800"/>
              <a:buChar char="•"/>
            </a:pPr>
            <a:r>
              <a:rPr lang="en-US" dirty="0"/>
              <a:t>Pennsylvanians for Modern Courts, “About the Courts,” </a:t>
            </a:r>
            <a:r>
              <a:rPr lang="en-US" sz="2400" u="sng" dirty="0">
                <a:solidFill>
                  <a:schemeClr val="hlink"/>
                </a:solidFill>
                <a:hlinkClick r:id="rId6">
                  <a:extLst>
                    <a:ext uri="{A12FA001-AC4F-418D-AE19-62706E023703}">
                      <ahyp:hlinkClr xmlns="" xmlns:ahyp="http://schemas.microsoft.com/office/drawing/2018/hyperlinkcolor" val="tx"/>
                    </a:ext>
                  </a:extLst>
                </a:hlinkClick>
              </a:rPr>
              <a:t>http://pmconline.org/home</a:t>
            </a:r>
            <a:endParaRPr sz="2400" dirty="0">
              <a:solidFill>
                <a:schemeClr val="hlink"/>
              </a:solidFill>
            </a:endParaRPr>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398" name="Google Shape;398;p44"/>
          <p:cNvPicPr preferRelativeResize="0"/>
          <p:nvPr/>
        </p:nvPicPr>
        <p:blipFill rotWithShape="1">
          <a:blip r:embed="rId7">
            <a:alphaModFix/>
          </a:blip>
          <a:srcRect/>
          <a:stretch/>
        </p:blipFill>
        <p:spPr>
          <a:xfrm>
            <a:off x="11223812" y="1"/>
            <a:ext cx="968188" cy="968188"/>
          </a:xfrm>
          <a:prstGeom prst="rect">
            <a:avLst/>
          </a:prstGeom>
          <a:noFill/>
          <a:ln>
            <a:noFill/>
          </a:ln>
        </p:spPr>
      </p:pic>
      <p:sp>
        <p:nvSpPr>
          <p:cNvPr id="399" name="Google Shape;399;p44"/>
          <p:cNvSpPr/>
          <p:nvPr/>
        </p:nvSpPr>
        <p:spPr>
          <a:xfrm>
            <a:off x="9276230" y="1"/>
            <a:ext cx="1947582"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solidFill>
                  <a:srgbClr val="2E74B5"/>
                </a:solidFill>
                <a:latin typeface="Calibri"/>
                <a:ea typeface="Calibri"/>
                <a:cs typeface="Calibri"/>
                <a:sym typeface="Calibri"/>
              </a:rPr>
              <a:t>PENNSYLVANIANS</a:t>
            </a:r>
            <a:r>
              <a:rPr lang="en-US" sz="1400" b="1">
                <a:solidFill>
                  <a:srgbClr val="2E75B5"/>
                </a:solidFill>
                <a:latin typeface="Calibri"/>
                <a:ea typeface="Calibri"/>
                <a:cs typeface="Calibri"/>
                <a:sym typeface="Calibri"/>
              </a:rPr>
              <a:t> </a:t>
            </a:r>
            <a:r>
              <a:rPr lang="en-US" sz="1050" b="1">
                <a:solidFill>
                  <a:srgbClr val="2E75B5"/>
                </a:solidFill>
                <a:latin typeface="Calibri"/>
                <a:ea typeface="Calibri"/>
                <a:cs typeface="Calibri"/>
                <a:sym typeface="Calibri"/>
              </a:rPr>
              <a:t>FOR</a:t>
            </a:r>
            <a:r>
              <a:rPr lang="en-US" sz="1400" b="1">
                <a:solidFill>
                  <a:srgbClr val="2E75B5"/>
                </a:solidFill>
                <a:latin typeface="Calibri"/>
                <a:ea typeface="Calibri"/>
                <a:cs typeface="Calibri"/>
                <a:sym typeface="Calibri"/>
              </a:rPr>
              <a:t> </a:t>
            </a:r>
            <a:r>
              <a:rPr lang="en-US" sz="1400" b="1">
                <a:solidFill>
                  <a:srgbClr val="C00000"/>
                </a:solidFill>
                <a:latin typeface="Calibri"/>
                <a:ea typeface="Calibri"/>
                <a:cs typeface="Calibri"/>
                <a:sym typeface="Calibri"/>
              </a:rPr>
              <a:t>MODERN COURTS</a:t>
            </a:r>
            <a:endParaRPr sz="1400">
              <a:solidFill>
                <a:srgbClr val="C00000"/>
              </a:solidFill>
              <a:latin typeface="Calibri"/>
              <a:ea typeface="Calibri"/>
              <a:cs typeface="Calibri"/>
              <a:sym typeface="Calibri"/>
            </a:endParaRPr>
          </a:p>
        </p:txBody>
      </p:sp>
      <p:sp>
        <p:nvSpPr>
          <p:cNvPr id="400" name="Google Shape;400;p44"/>
          <p:cNvSpPr txBox="1"/>
          <p:nvPr/>
        </p:nvSpPr>
        <p:spPr>
          <a:xfrm>
            <a:off x="5771212" y="1027906"/>
            <a:ext cx="6310859" cy="5693866"/>
          </a:xfrm>
          <a:prstGeom prst="rect">
            <a:avLst/>
          </a:prstGeom>
          <a:noFill/>
          <a:ln w="38100"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Neighborhood Legal Services</a:t>
            </a:r>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Free legal help in civil cases for eligible clients</a:t>
            </a:r>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412-255-6700</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Online intake available at </a:t>
            </a:r>
            <a:r>
              <a:rPr lang="en-US" sz="2800" u="sng">
                <a:solidFill>
                  <a:schemeClr val="hlink"/>
                </a:solidFill>
                <a:latin typeface="Calibri"/>
                <a:ea typeface="Calibri"/>
                <a:cs typeface="Calibri"/>
                <a:sym typeface="Calibri"/>
                <a:hlinkClick r:id="rId8"/>
              </a:rPr>
              <a:t>www.nlsa.us</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Pittsburgh office:</a:t>
            </a:r>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928 Penn Avenue</a:t>
            </a:r>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Pittsburgh, PA 15222</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Other offices serve Beaver, Butler and Lawrence counties: 1-866-761-6572</a:t>
            </a:r>
            <a:endParaRPr sz="2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823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2F30A-429C-49A5-AC1B-1D58FFBB2FFF}"/>
              </a:ext>
            </a:extLst>
          </p:cNvPr>
          <p:cNvSpPr>
            <a:spLocks noGrp="1"/>
          </p:cNvSpPr>
          <p:nvPr>
            <p:ph type="title"/>
          </p:nvPr>
        </p:nvSpPr>
        <p:spPr>
          <a:xfrm>
            <a:off x="838200" y="365125"/>
            <a:ext cx="8156532" cy="1346439"/>
          </a:xfrm>
        </p:spPr>
        <p:txBody>
          <a:bodyPr/>
          <a:lstStyle/>
          <a:p>
            <a:r>
              <a:rPr lang="en-US" sz="4000" b="1" dirty="0">
                <a:solidFill>
                  <a:srgbClr val="C00000"/>
                </a:solidFill>
              </a:rPr>
              <a:t>Allegheny County Law Library</a:t>
            </a:r>
          </a:p>
        </p:txBody>
      </p:sp>
      <p:sp>
        <p:nvSpPr>
          <p:cNvPr id="3" name="Text Placeholder 2">
            <a:extLst>
              <a:ext uri="{FF2B5EF4-FFF2-40B4-BE49-F238E27FC236}">
                <a16:creationId xmlns:a16="http://schemas.microsoft.com/office/drawing/2014/main" id="{1CDDBD7F-AF72-4E2E-A55E-6C06076581BC}"/>
              </a:ext>
            </a:extLst>
          </p:cNvPr>
          <p:cNvSpPr>
            <a:spLocks noGrp="1"/>
          </p:cNvSpPr>
          <p:nvPr>
            <p:ph type="body" idx="1"/>
          </p:nvPr>
        </p:nvSpPr>
        <p:spPr>
          <a:xfrm>
            <a:off x="1391433" y="1428967"/>
            <a:ext cx="10515600" cy="4351338"/>
          </a:xfrm>
        </p:spPr>
        <p:txBody>
          <a:bodyPr/>
          <a:lstStyle/>
          <a:p>
            <a:pPr marL="114300" indent="0" algn="ctr">
              <a:buNone/>
            </a:pPr>
            <a:r>
              <a:rPr lang="en-US" sz="2400" b="1" dirty="0"/>
              <a:t>Pennsylvania Landlord and Tenant Law</a:t>
            </a:r>
            <a:r>
              <a:rPr lang="en-US" sz="2400" dirty="0"/>
              <a:t> </a:t>
            </a:r>
            <a:endParaRPr lang="en-US"/>
          </a:p>
          <a:p>
            <a:pPr marL="114300" indent="0">
              <a:buNone/>
            </a:pPr>
            <a:r>
              <a:rPr lang="en-US" sz="2400" b="1" dirty="0">
                <a:solidFill>
                  <a:srgbClr val="C00000"/>
                </a:solidFill>
              </a:rPr>
              <a:t>Primary Sources</a:t>
            </a:r>
            <a:r>
              <a:rPr lang="en-US" sz="2400" dirty="0">
                <a:solidFill>
                  <a:srgbClr val="C00000"/>
                </a:solidFill>
              </a:rPr>
              <a:t> </a:t>
            </a:r>
          </a:p>
          <a:p>
            <a:pPr marL="114300" indent="0">
              <a:buNone/>
            </a:pPr>
            <a:r>
              <a:rPr lang="en-US" sz="2400" b="1" dirty="0"/>
              <a:t>1)  Statutes (State laws):</a:t>
            </a:r>
            <a:endParaRPr lang="en-US" sz="2400" dirty="0"/>
          </a:p>
          <a:p>
            <a:pPr marL="114300" indent="0">
              <a:buNone/>
            </a:pPr>
            <a:r>
              <a:rPr lang="en-US" sz="2400" b="1" i="1" dirty="0"/>
              <a:t>Purdon’s Pennsylvania Statutes, Annotated</a:t>
            </a:r>
            <a:r>
              <a:rPr lang="en-US" sz="2400" dirty="0"/>
              <a:t>  </a:t>
            </a:r>
          </a:p>
          <a:p>
            <a:pPr marL="571500" lvl="1" indent="0">
              <a:buNone/>
            </a:pPr>
            <a:r>
              <a:rPr lang="en-US" sz="2000" dirty="0"/>
              <a:t>Title 68, Real and Personal Property; </a:t>
            </a:r>
          </a:p>
          <a:p>
            <a:pPr marL="571500" lvl="1" indent="0">
              <a:buNone/>
            </a:pPr>
            <a:r>
              <a:rPr lang="en-US" sz="2000" dirty="0"/>
              <a:t>Chapter 8, Landlord and Tenant; Section 250.101 </a:t>
            </a:r>
            <a:r>
              <a:rPr lang="en-US" sz="2000" dirty="0" err="1"/>
              <a:t>et.seq</a:t>
            </a:r>
            <a:r>
              <a:rPr lang="en-US" sz="2000" dirty="0"/>
              <a:t>.  </a:t>
            </a:r>
          </a:p>
          <a:p>
            <a:pPr marL="114300" indent="0">
              <a:buNone/>
            </a:pPr>
            <a:r>
              <a:rPr lang="en-US" sz="2400" b="1" dirty="0"/>
              <a:t>2)  Administrative Codes and Regulations:</a:t>
            </a:r>
            <a:endParaRPr lang="en-US" sz="2400" dirty="0"/>
          </a:p>
          <a:p>
            <a:pPr marL="114300" indent="0">
              <a:buNone/>
            </a:pPr>
            <a:r>
              <a:rPr lang="en-US" sz="2400" b="1" i="1" dirty="0"/>
              <a:t>Pennsylvania Code</a:t>
            </a:r>
            <a:r>
              <a:rPr lang="en-US" sz="2400" dirty="0"/>
              <a:t> </a:t>
            </a:r>
          </a:p>
          <a:p>
            <a:pPr marL="571500" lvl="1" indent="0">
              <a:buNone/>
            </a:pPr>
            <a:r>
              <a:rPr lang="en-US" sz="2000" dirty="0"/>
              <a:t>Title 246, Minor Courts Civil Rules</a:t>
            </a:r>
          </a:p>
          <a:p>
            <a:pPr marL="114300" indent="0">
              <a:buNone/>
            </a:pPr>
            <a:r>
              <a:rPr lang="en-US" sz="2400" b="1" i="1" dirty="0"/>
              <a:t>Pennsylvania Bulletin</a:t>
            </a:r>
            <a:r>
              <a:rPr lang="en-US" sz="2400" dirty="0"/>
              <a:t>  </a:t>
            </a:r>
          </a:p>
          <a:p>
            <a:pPr marL="114300" indent="0">
              <a:buNone/>
            </a:pPr>
            <a:r>
              <a:rPr lang="en-US" sz="2400" b="1" i="1" dirty="0"/>
              <a:t>Pennsylvania Rules of Court</a:t>
            </a:r>
            <a:r>
              <a:rPr lang="en-US" sz="2400" dirty="0"/>
              <a:t>  Magisterial District Judges. Rule 501-582.  </a:t>
            </a:r>
          </a:p>
          <a:p>
            <a:pPr marL="114300" indent="0">
              <a:buNone/>
            </a:pPr>
            <a:endParaRPr lang="en-US" sz="2400" b="1" dirty="0"/>
          </a:p>
          <a:p>
            <a:endParaRPr lang="en-US" sz="2000" dirty="0"/>
          </a:p>
        </p:txBody>
      </p:sp>
      <p:pic>
        <p:nvPicPr>
          <p:cNvPr id="5" name="Google Shape;398;p44" descr="A picture containing text, clipart&#10;&#10;Description automatically generated">
            <a:extLst>
              <a:ext uri="{FF2B5EF4-FFF2-40B4-BE49-F238E27FC236}">
                <a16:creationId xmlns:a16="http://schemas.microsoft.com/office/drawing/2014/main" id="{72FA62BC-C4E4-4D15-B41D-F56758817BFB}"/>
              </a:ext>
            </a:extLst>
          </p:cNvPr>
          <p:cNvPicPr preferRelativeResize="0"/>
          <p:nvPr/>
        </p:nvPicPr>
        <p:blipFill rotWithShape="1">
          <a:blip r:embed="rId2">
            <a:alphaModFix/>
          </a:blip>
          <a:srcRect/>
          <a:stretch/>
        </p:blipFill>
        <p:spPr>
          <a:xfrm>
            <a:off x="11223812" y="1"/>
            <a:ext cx="968188" cy="968188"/>
          </a:xfrm>
          <a:prstGeom prst="rect">
            <a:avLst/>
          </a:prstGeom>
          <a:noFill/>
          <a:ln>
            <a:noFill/>
          </a:ln>
        </p:spPr>
      </p:pic>
      <p:sp>
        <p:nvSpPr>
          <p:cNvPr id="7" name="Google Shape;399;p44">
            <a:extLst>
              <a:ext uri="{FF2B5EF4-FFF2-40B4-BE49-F238E27FC236}">
                <a16:creationId xmlns:a16="http://schemas.microsoft.com/office/drawing/2014/main" id="{C7AA1B8A-1AA0-4890-B8B0-FB9AB5606BB6}"/>
              </a:ext>
            </a:extLst>
          </p:cNvPr>
          <p:cNvSpPr/>
          <p:nvPr/>
        </p:nvSpPr>
        <p:spPr>
          <a:xfrm>
            <a:off x="9276230" y="1"/>
            <a:ext cx="1947582"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solidFill>
                  <a:srgbClr val="2E74B5"/>
                </a:solidFill>
                <a:latin typeface="Calibri"/>
                <a:ea typeface="Calibri"/>
                <a:cs typeface="Calibri"/>
                <a:sym typeface="Calibri"/>
              </a:rPr>
              <a:t>PENNSYLVANIANS</a:t>
            </a:r>
            <a:r>
              <a:rPr lang="en-US" sz="1400" b="1">
                <a:solidFill>
                  <a:srgbClr val="2E75B5"/>
                </a:solidFill>
                <a:latin typeface="Calibri"/>
                <a:ea typeface="Calibri"/>
                <a:cs typeface="Calibri"/>
                <a:sym typeface="Calibri"/>
              </a:rPr>
              <a:t> </a:t>
            </a:r>
            <a:r>
              <a:rPr lang="en-US" sz="1050" b="1">
                <a:solidFill>
                  <a:srgbClr val="2E75B5"/>
                </a:solidFill>
                <a:latin typeface="Calibri"/>
                <a:ea typeface="Calibri"/>
                <a:cs typeface="Calibri"/>
                <a:sym typeface="Calibri"/>
              </a:rPr>
              <a:t>FOR</a:t>
            </a:r>
            <a:r>
              <a:rPr lang="en-US" sz="1400" b="1">
                <a:solidFill>
                  <a:srgbClr val="2E75B5"/>
                </a:solidFill>
                <a:latin typeface="Calibri"/>
                <a:ea typeface="Calibri"/>
                <a:cs typeface="Calibri"/>
                <a:sym typeface="Calibri"/>
              </a:rPr>
              <a:t> </a:t>
            </a:r>
            <a:r>
              <a:rPr lang="en-US" sz="1400" b="1">
                <a:solidFill>
                  <a:srgbClr val="C00000"/>
                </a:solidFill>
                <a:latin typeface="Calibri"/>
                <a:ea typeface="Calibri"/>
                <a:cs typeface="Calibri"/>
                <a:sym typeface="Calibri"/>
              </a:rPr>
              <a:t>MODERN COURTS</a:t>
            </a:r>
            <a:endParaRPr sz="1400">
              <a:solidFill>
                <a:srgbClr val="C00000"/>
              </a:solidFill>
              <a:latin typeface="Calibri"/>
              <a:ea typeface="Calibri"/>
              <a:cs typeface="Calibri"/>
              <a:sym typeface="Calibri"/>
            </a:endParaRPr>
          </a:p>
        </p:txBody>
      </p:sp>
    </p:spTree>
    <p:extLst>
      <p:ext uri="{BB962C8B-B14F-4D97-AF65-F5344CB8AC3E}">
        <p14:creationId xmlns:p14="http://schemas.microsoft.com/office/powerpoint/2010/main" val="4106854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5"/>
          <p:cNvSpPr txBox="1">
            <a:spLocks noGrp="1"/>
          </p:cNvSpPr>
          <p:nvPr>
            <p:ph type="title"/>
          </p:nvPr>
        </p:nvSpPr>
        <p:spPr>
          <a:xfrm>
            <a:off x="1306671" y="835149"/>
            <a:ext cx="10515600" cy="5114685"/>
          </a:xfrm>
          <a:prstGeom prst="rect">
            <a:avLst/>
          </a:prstGeom>
          <a:noFill/>
          <a:ln>
            <a:noFill/>
          </a:ln>
        </p:spPr>
        <p:txBody>
          <a:bodyPr spcFirstLastPara="1" wrap="square" lIns="91425" tIns="45700" rIns="91425" bIns="45700" anchor="ctr" anchorCtr="0">
            <a:noAutofit/>
          </a:bodyPr>
          <a:lstStyle/>
          <a:p>
            <a:pPr>
              <a:spcBef>
                <a:spcPts val="1000"/>
              </a:spcBef>
            </a:pPr>
            <a:r>
              <a:rPr lang="en-US" sz="2400" b="1" dirty="0"/>
              <a:t>3)  PA Cases:</a:t>
            </a:r>
            <a:br>
              <a:rPr lang="en-US" sz="2400" b="1" dirty="0"/>
            </a:br>
            <a:r>
              <a:rPr lang="en-US" sz="2400" b="1" i="1" dirty="0"/>
              <a:t>      </a:t>
            </a:r>
            <a:r>
              <a:rPr lang="en-US" sz="2000" b="1" i="1" dirty="0"/>
              <a:t>West’s Pennsylvania Digest 2d</a:t>
            </a:r>
            <a:r>
              <a:rPr lang="en-US" sz="2000" dirty="0"/>
              <a:t>  Landlord and Tenant </a:t>
            </a:r>
            <a:r>
              <a:rPr lang="en-US" sz="2400" dirty="0"/>
              <a:t> </a:t>
            </a:r>
            <a:br>
              <a:rPr lang="en-US" sz="2400" dirty="0"/>
            </a:br>
            <a:r>
              <a:rPr lang="en-US" sz="2400" dirty="0"/>
              <a:t> </a:t>
            </a:r>
          </a:p>
          <a:p>
            <a:pPr>
              <a:spcBef>
                <a:spcPts val="1000"/>
              </a:spcBef>
            </a:pPr>
            <a:r>
              <a:rPr lang="en-US" sz="2400" b="1" dirty="0">
                <a:solidFill>
                  <a:srgbClr val="C00000"/>
                </a:solidFill>
              </a:rPr>
              <a:t>Secondary Sources</a:t>
            </a:r>
            <a:r>
              <a:rPr lang="en-US" sz="2400" dirty="0"/>
              <a:t> </a:t>
            </a:r>
            <a:r>
              <a:rPr lang="en-US" sz="2400" b="1" dirty="0"/>
              <a:t> </a:t>
            </a:r>
            <a:br>
              <a:rPr lang="en-US" sz="2400" b="1" dirty="0"/>
            </a:br>
            <a:r>
              <a:rPr lang="en-US" sz="2400" b="1" dirty="0"/>
              <a:t>1)  Encyclopedias</a:t>
            </a:r>
            <a:endParaRPr lang="en-US" sz="2400" dirty="0"/>
          </a:p>
          <a:p>
            <a:pPr>
              <a:spcBef>
                <a:spcPts val="1000"/>
              </a:spcBef>
            </a:pPr>
            <a:r>
              <a:rPr lang="en-US" sz="2400" b="1" i="1" dirty="0"/>
              <a:t>Pennsylvania Law Encyclopedia, 2d</a:t>
            </a:r>
            <a:r>
              <a:rPr lang="en-US" sz="2400" dirty="0"/>
              <a:t>  </a:t>
            </a:r>
          </a:p>
          <a:p>
            <a:pPr>
              <a:spcBef>
                <a:spcPts val="1000"/>
              </a:spcBef>
            </a:pPr>
            <a:r>
              <a:rPr lang="en-US" sz="2400" dirty="0"/>
              <a:t>      </a:t>
            </a:r>
            <a:r>
              <a:rPr lang="en-US" sz="2000" dirty="0"/>
              <a:t>Vols. 30 &amp; 31, Landlord and Tenant KFP65.P42</a:t>
            </a:r>
            <a:r>
              <a:rPr lang="en-US" sz="2400" dirty="0"/>
              <a:t> </a:t>
            </a:r>
          </a:p>
          <a:p>
            <a:pPr>
              <a:spcBef>
                <a:spcPts val="1000"/>
              </a:spcBef>
            </a:pPr>
            <a:r>
              <a:rPr lang="en-US" sz="2400" b="1" i="1" dirty="0"/>
              <a:t>Standard Pennsylvania Practice 2d</a:t>
            </a:r>
            <a:r>
              <a:rPr lang="en-US" sz="2400" dirty="0"/>
              <a:t>.  Landlord and tenant  KFP530.S7 </a:t>
            </a:r>
          </a:p>
          <a:p>
            <a:pPr>
              <a:spcBef>
                <a:spcPts val="1000"/>
              </a:spcBef>
            </a:pPr>
            <a:r>
              <a:rPr lang="en-US" sz="2400" b="1" i="1" dirty="0"/>
              <a:t>Summary of Pennsylvania Jurisprudence 2d</a:t>
            </a:r>
            <a:r>
              <a:rPr lang="en-US" sz="2400" dirty="0"/>
              <a:t>.  Vol. 8 Property.  KFP65.L42 </a:t>
            </a:r>
            <a:br>
              <a:rPr lang="en-US" sz="2400" dirty="0"/>
            </a:br>
            <a:r>
              <a:rPr lang="en-US" sz="2400" dirty="0"/>
              <a:t/>
            </a:r>
            <a:br>
              <a:rPr lang="en-US" sz="2400" dirty="0"/>
            </a:br>
            <a:r>
              <a:rPr lang="en-US" sz="2400" b="1" dirty="0"/>
              <a:t>2)  Citators</a:t>
            </a:r>
            <a:r>
              <a:rPr lang="en-US" sz="2400" dirty="0"/>
              <a:t/>
            </a:r>
            <a:br>
              <a:rPr lang="en-US" sz="2400" dirty="0"/>
            </a:br>
            <a:r>
              <a:rPr lang="en-US" sz="2400" b="1" i="1" dirty="0"/>
              <a:t>Shepard’s Pennsylvania Citations</a:t>
            </a:r>
            <a:r>
              <a:rPr lang="en-US" sz="2400" dirty="0"/>
              <a:t> </a:t>
            </a:r>
          </a:p>
          <a:p>
            <a:pPr>
              <a:spcBef>
                <a:spcPts val="1000"/>
              </a:spcBef>
            </a:pPr>
            <a:r>
              <a:rPr lang="en-US" sz="2400" b="1" i="1" dirty="0" err="1"/>
              <a:t>KeyCite</a:t>
            </a:r>
            <a:r>
              <a:rPr lang="en-US" sz="2400" i="1" dirty="0"/>
              <a:t> </a:t>
            </a:r>
            <a:r>
              <a:rPr lang="en-US" sz="2400" dirty="0"/>
              <a:t>(Westlaw)</a:t>
            </a:r>
            <a:endParaRPr lang="en-US" dirty="0"/>
          </a:p>
          <a:p>
            <a:pPr>
              <a:buSzPts val="7200"/>
            </a:pPr>
            <a:endParaRPr lang="en-US" sz="3000" b="1" dirty="0">
              <a:solidFill>
                <a:srgbClr val="C00000"/>
              </a:solidFill>
            </a:endParaRPr>
          </a:p>
        </p:txBody>
      </p:sp>
      <p:pic>
        <p:nvPicPr>
          <p:cNvPr id="406" name="Google Shape;406;p45"/>
          <p:cNvPicPr preferRelativeResize="0"/>
          <p:nvPr/>
        </p:nvPicPr>
        <p:blipFill rotWithShape="1">
          <a:blip r:embed="rId3">
            <a:alphaModFix/>
          </a:blip>
          <a:srcRect/>
          <a:stretch/>
        </p:blipFill>
        <p:spPr>
          <a:xfrm>
            <a:off x="11223812" y="1"/>
            <a:ext cx="968188" cy="968188"/>
          </a:xfrm>
          <a:prstGeom prst="rect">
            <a:avLst/>
          </a:prstGeom>
          <a:noFill/>
          <a:ln>
            <a:noFill/>
          </a:ln>
        </p:spPr>
      </p:pic>
      <p:sp>
        <p:nvSpPr>
          <p:cNvPr id="407" name="Google Shape;407;p45"/>
          <p:cNvSpPr/>
          <p:nvPr/>
        </p:nvSpPr>
        <p:spPr>
          <a:xfrm>
            <a:off x="9276230" y="1"/>
            <a:ext cx="1947582"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solidFill>
                  <a:srgbClr val="2E74B5"/>
                </a:solidFill>
                <a:latin typeface="Calibri"/>
                <a:ea typeface="Calibri"/>
                <a:cs typeface="Calibri"/>
                <a:sym typeface="Calibri"/>
              </a:rPr>
              <a:t>PENNSYLVANIANS</a:t>
            </a:r>
            <a:r>
              <a:rPr lang="en-US" sz="1400" b="1">
                <a:solidFill>
                  <a:srgbClr val="2E75B5"/>
                </a:solidFill>
                <a:latin typeface="Calibri"/>
                <a:ea typeface="Calibri"/>
                <a:cs typeface="Calibri"/>
                <a:sym typeface="Calibri"/>
              </a:rPr>
              <a:t> </a:t>
            </a:r>
            <a:r>
              <a:rPr lang="en-US" sz="1050" b="1">
                <a:solidFill>
                  <a:srgbClr val="2E75B5"/>
                </a:solidFill>
                <a:latin typeface="Calibri"/>
                <a:ea typeface="Calibri"/>
                <a:cs typeface="Calibri"/>
                <a:sym typeface="Calibri"/>
              </a:rPr>
              <a:t>FOR</a:t>
            </a:r>
            <a:r>
              <a:rPr lang="en-US" sz="1400" b="1">
                <a:solidFill>
                  <a:srgbClr val="2E75B5"/>
                </a:solidFill>
                <a:latin typeface="Calibri"/>
                <a:ea typeface="Calibri"/>
                <a:cs typeface="Calibri"/>
                <a:sym typeface="Calibri"/>
              </a:rPr>
              <a:t> </a:t>
            </a:r>
            <a:r>
              <a:rPr lang="en-US" sz="1400" b="1">
                <a:solidFill>
                  <a:srgbClr val="C00000"/>
                </a:solidFill>
                <a:latin typeface="Calibri"/>
                <a:ea typeface="Calibri"/>
                <a:cs typeface="Calibri"/>
                <a:sym typeface="Calibri"/>
              </a:rPr>
              <a:t>MODERN COURTS</a:t>
            </a:r>
            <a:endParaRPr sz="1400">
              <a:solidFill>
                <a:srgbClr val="C00000"/>
              </a:solidFill>
              <a:latin typeface="Calibri"/>
              <a:ea typeface="Calibri"/>
              <a:cs typeface="Calibri"/>
              <a:sym typeface="Calibri"/>
            </a:endParaRPr>
          </a:p>
        </p:txBody>
      </p:sp>
    </p:spTree>
    <p:extLst>
      <p:ext uri="{BB962C8B-B14F-4D97-AF65-F5344CB8AC3E}">
        <p14:creationId xmlns:p14="http://schemas.microsoft.com/office/powerpoint/2010/main" val="4072060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title"/>
          </p:nvPr>
        </p:nvSpPr>
        <p:spPr>
          <a:xfrm>
            <a:off x="690560" y="544351"/>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E32527"/>
              </a:buClr>
              <a:buSzPts val="4400"/>
              <a:buFont typeface="Corbel"/>
              <a:buNone/>
            </a:pPr>
            <a:r>
              <a:rPr lang="en-US" b="1">
                <a:solidFill>
                  <a:srgbClr val="E32527"/>
                </a:solidFill>
                <a:latin typeface="Corbel"/>
                <a:ea typeface="Corbel"/>
                <a:cs typeface="Corbel"/>
                <a:sym typeface="Corbel"/>
              </a:rPr>
              <a:t>The Work We Do</a:t>
            </a:r>
            <a:br>
              <a:rPr lang="en-US" b="1">
                <a:solidFill>
                  <a:srgbClr val="E32527"/>
                </a:solidFill>
                <a:latin typeface="Corbel"/>
                <a:ea typeface="Corbel"/>
                <a:cs typeface="Corbel"/>
                <a:sym typeface="Corbel"/>
              </a:rPr>
            </a:br>
            <a:endParaRPr/>
          </a:p>
        </p:txBody>
      </p:sp>
      <p:sp>
        <p:nvSpPr>
          <p:cNvPr id="116" name="Google Shape;116;p16"/>
          <p:cNvSpPr txBox="1">
            <a:spLocks noGrp="1"/>
          </p:cNvSpPr>
          <p:nvPr>
            <p:ph type="body" idx="1"/>
          </p:nvPr>
        </p:nvSpPr>
        <p:spPr>
          <a:xfrm>
            <a:off x="690560" y="1427913"/>
            <a:ext cx="6388500" cy="43512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chemeClr val="dk1"/>
              </a:buClr>
              <a:buSzPts val="2590"/>
              <a:buChar char="•"/>
            </a:pPr>
            <a:r>
              <a:rPr lang="en-US" sz="2550" dirty="0"/>
              <a:t>Advocacy:</a:t>
            </a:r>
            <a:endParaRPr sz="2550" dirty="0"/>
          </a:p>
          <a:p>
            <a:pPr marL="685800" lvl="1" indent="-228600" algn="l" rtl="0">
              <a:lnSpc>
                <a:spcPct val="80000"/>
              </a:lnSpc>
              <a:spcBef>
                <a:spcPts val="500"/>
              </a:spcBef>
              <a:spcAft>
                <a:spcPts val="0"/>
              </a:spcAft>
              <a:buClr>
                <a:schemeClr val="dk1"/>
              </a:buClr>
              <a:buSzPts val="2220"/>
              <a:buChar char="•"/>
            </a:pPr>
            <a:r>
              <a:rPr lang="en-US" sz="2200" dirty="0"/>
              <a:t>Judicial Selection Reform</a:t>
            </a:r>
            <a:endParaRPr sz="2200" dirty="0"/>
          </a:p>
          <a:p>
            <a:pPr marL="685800" lvl="1" indent="-228600" algn="l" rtl="0">
              <a:lnSpc>
                <a:spcPct val="80000"/>
              </a:lnSpc>
              <a:spcBef>
                <a:spcPts val="500"/>
              </a:spcBef>
              <a:spcAft>
                <a:spcPts val="0"/>
              </a:spcAft>
              <a:buClr>
                <a:schemeClr val="dk1"/>
              </a:buClr>
              <a:buSzPts val="2220"/>
              <a:buChar char="•"/>
            </a:pPr>
            <a:r>
              <a:rPr lang="en-US" sz="2200" dirty="0"/>
              <a:t>Judicial Discipline Reform</a:t>
            </a:r>
            <a:endParaRPr sz="2200" dirty="0"/>
          </a:p>
          <a:p>
            <a:pPr marL="685800" lvl="1" indent="-228600" algn="l" rtl="0">
              <a:lnSpc>
                <a:spcPct val="80000"/>
              </a:lnSpc>
              <a:spcBef>
                <a:spcPts val="500"/>
              </a:spcBef>
              <a:spcAft>
                <a:spcPts val="0"/>
              </a:spcAft>
              <a:buClr>
                <a:schemeClr val="dk1"/>
              </a:buClr>
              <a:buSzPts val="2220"/>
              <a:buChar char="•"/>
            </a:pPr>
            <a:r>
              <a:rPr lang="en-US" sz="2200" dirty="0"/>
              <a:t>Bail Hearing Reform</a:t>
            </a:r>
            <a:endParaRPr sz="2200" dirty="0"/>
          </a:p>
          <a:p>
            <a:pPr marL="685800" lvl="1" indent="-87630" algn="l" rtl="0">
              <a:lnSpc>
                <a:spcPct val="80000"/>
              </a:lnSpc>
              <a:spcBef>
                <a:spcPts val="500"/>
              </a:spcBef>
              <a:spcAft>
                <a:spcPts val="0"/>
              </a:spcAft>
              <a:buClr>
                <a:schemeClr val="dk1"/>
              </a:buClr>
              <a:buSzPts val="2220"/>
              <a:buNone/>
            </a:pPr>
            <a:endParaRPr sz="2220"/>
          </a:p>
          <a:p>
            <a:pPr marL="228600" lvl="0" indent="-228600" algn="l" rtl="0">
              <a:lnSpc>
                <a:spcPct val="80000"/>
              </a:lnSpc>
              <a:spcBef>
                <a:spcPts val="1000"/>
              </a:spcBef>
              <a:spcAft>
                <a:spcPts val="0"/>
              </a:spcAft>
              <a:buClr>
                <a:schemeClr val="dk1"/>
              </a:buClr>
              <a:buSzPts val="2590"/>
              <a:buChar char="•"/>
            </a:pPr>
            <a:r>
              <a:rPr lang="en-US" sz="2550" dirty="0"/>
              <a:t>Civic Education about the Judiciary</a:t>
            </a:r>
            <a:endParaRPr sz="2550" dirty="0"/>
          </a:p>
          <a:p>
            <a:pPr marL="685800" lvl="1" indent="-228600">
              <a:lnSpc>
                <a:spcPct val="80000"/>
              </a:lnSpc>
              <a:buSzPts val="2220"/>
            </a:pPr>
            <a:r>
              <a:rPr lang="en-US" sz="2200" dirty="0"/>
              <a:t>Judicial Election Forums and programs</a:t>
            </a:r>
            <a:endParaRPr lang="en-US" dirty="0"/>
          </a:p>
          <a:p>
            <a:pPr marL="685800" lvl="1" indent="-228600">
              <a:lnSpc>
                <a:spcPct val="80000"/>
              </a:lnSpc>
              <a:buSzPts val="2220"/>
            </a:pPr>
            <a:r>
              <a:rPr lang="en-US" sz="2200" dirty="0"/>
              <a:t>Continuing Legal and Judicial Education: ethics courses for judges and lawyers</a:t>
            </a:r>
            <a:endParaRPr sz="2200" dirty="0"/>
          </a:p>
          <a:p>
            <a:pPr marL="685800" lvl="1" indent="-228600" algn="l" rtl="0">
              <a:lnSpc>
                <a:spcPct val="80000"/>
              </a:lnSpc>
              <a:spcBef>
                <a:spcPts val="500"/>
              </a:spcBef>
              <a:spcAft>
                <a:spcPts val="0"/>
              </a:spcAft>
              <a:buClr>
                <a:schemeClr val="dk1"/>
              </a:buClr>
              <a:buSzPts val="2220"/>
              <a:buChar char="•"/>
            </a:pPr>
            <a:r>
              <a:rPr lang="en-US" sz="2200" dirty="0"/>
              <a:t>The Media, The Courts &amp; Counsel™</a:t>
            </a:r>
            <a:endParaRPr sz="2200" dirty="0"/>
          </a:p>
          <a:p>
            <a:pPr marL="685800" lvl="1" indent="-228600" algn="l" rtl="0">
              <a:lnSpc>
                <a:spcPct val="80000"/>
              </a:lnSpc>
              <a:spcBef>
                <a:spcPts val="500"/>
              </a:spcBef>
              <a:spcAft>
                <a:spcPts val="0"/>
              </a:spcAft>
              <a:buClr>
                <a:schemeClr val="dk1"/>
              </a:buClr>
              <a:buSzPts val="2220"/>
              <a:buChar char="•"/>
            </a:pPr>
            <a:r>
              <a:rPr lang="en-US" sz="2200" b="1" dirty="0"/>
              <a:t>PMC in the Community™</a:t>
            </a:r>
            <a:r>
              <a:rPr lang="en-US" sz="2200" dirty="0"/>
              <a:t>: public education about the courts</a:t>
            </a:r>
            <a:endParaRPr sz="2200" dirty="0"/>
          </a:p>
          <a:p>
            <a:pPr marL="685800" lvl="1" indent="-87630" algn="l" rtl="0">
              <a:lnSpc>
                <a:spcPct val="80000"/>
              </a:lnSpc>
              <a:spcBef>
                <a:spcPts val="500"/>
              </a:spcBef>
              <a:spcAft>
                <a:spcPts val="0"/>
              </a:spcAft>
              <a:buClr>
                <a:schemeClr val="dk1"/>
              </a:buClr>
              <a:buSzPts val="2220"/>
              <a:buNone/>
            </a:pPr>
            <a:endParaRPr sz="2220"/>
          </a:p>
        </p:txBody>
      </p:sp>
      <p:pic>
        <p:nvPicPr>
          <p:cNvPr id="117" name="Google Shape;117;p16"/>
          <p:cNvPicPr preferRelativeResize="0"/>
          <p:nvPr/>
        </p:nvPicPr>
        <p:blipFill rotWithShape="1">
          <a:blip r:embed="rId3">
            <a:alphaModFix/>
          </a:blip>
          <a:srcRect/>
          <a:stretch/>
        </p:blipFill>
        <p:spPr>
          <a:xfrm>
            <a:off x="6768921" y="1027906"/>
            <a:ext cx="3481100" cy="2320733"/>
          </a:xfrm>
          <a:prstGeom prst="rect">
            <a:avLst/>
          </a:prstGeom>
          <a:noFill/>
          <a:ln>
            <a:noFill/>
          </a:ln>
          <a:effectLst>
            <a:outerShdw blurRad="63500" sx="102000" sy="102000" algn="ctr" rotWithShape="0">
              <a:srgbClr val="000000">
                <a:alpha val="40000"/>
              </a:srgbClr>
            </a:outerShdw>
          </a:effectLst>
        </p:spPr>
      </p:pic>
      <p:pic>
        <p:nvPicPr>
          <p:cNvPr id="118" name="Google Shape;118;p16"/>
          <p:cNvPicPr preferRelativeResize="0"/>
          <p:nvPr/>
        </p:nvPicPr>
        <p:blipFill rotWithShape="1">
          <a:blip r:embed="rId4">
            <a:alphaModFix/>
          </a:blip>
          <a:srcRect/>
          <a:stretch/>
        </p:blipFill>
        <p:spPr>
          <a:xfrm>
            <a:off x="8509471" y="3853324"/>
            <a:ext cx="3274479" cy="2455859"/>
          </a:xfrm>
          <a:prstGeom prst="rect">
            <a:avLst/>
          </a:prstGeom>
          <a:noFill/>
          <a:ln>
            <a:noFill/>
          </a:ln>
          <a:effectLst>
            <a:outerShdw blurRad="63500" sx="102000" sy="102000" algn="ctr" rotWithShape="0">
              <a:srgbClr val="000000">
                <a:alpha val="40000"/>
              </a:srgbClr>
            </a:outerShdw>
          </a:effectLst>
        </p:spPr>
      </p:pic>
      <p:pic>
        <p:nvPicPr>
          <p:cNvPr id="119" name="Google Shape;119;p16"/>
          <p:cNvPicPr preferRelativeResize="0"/>
          <p:nvPr/>
        </p:nvPicPr>
        <p:blipFill rotWithShape="1">
          <a:blip r:embed="rId5">
            <a:alphaModFix/>
          </a:blip>
          <a:srcRect/>
          <a:stretch/>
        </p:blipFill>
        <p:spPr>
          <a:xfrm>
            <a:off x="11223812" y="1"/>
            <a:ext cx="968188" cy="968188"/>
          </a:xfrm>
          <a:prstGeom prst="rect">
            <a:avLst/>
          </a:prstGeom>
          <a:noFill/>
          <a:ln>
            <a:noFill/>
          </a:ln>
        </p:spPr>
      </p:pic>
      <p:sp>
        <p:nvSpPr>
          <p:cNvPr id="120" name="Google Shape;120;p16"/>
          <p:cNvSpPr/>
          <p:nvPr/>
        </p:nvSpPr>
        <p:spPr>
          <a:xfrm>
            <a:off x="9276230" y="1"/>
            <a:ext cx="1947582"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solidFill>
                  <a:srgbClr val="2E74B5"/>
                </a:solidFill>
                <a:latin typeface="Calibri"/>
                <a:ea typeface="Calibri"/>
                <a:cs typeface="Calibri"/>
                <a:sym typeface="Calibri"/>
              </a:rPr>
              <a:t>PENNSYLVANIANS</a:t>
            </a:r>
            <a:r>
              <a:rPr lang="en-US" sz="1400" b="1">
                <a:solidFill>
                  <a:srgbClr val="2E75B5"/>
                </a:solidFill>
                <a:latin typeface="Calibri"/>
                <a:ea typeface="Calibri"/>
                <a:cs typeface="Calibri"/>
                <a:sym typeface="Calibri"/>
              </a:rPr>
              <a:t> </a:t>
            </a:r>
            <a:r>
              <a:rPr lang="en-US" sz="1050" b="1">
                <a:solidFill>
                  <a:srgbClr val="2E75B5"/>
                </a:solidFill>
                <a:latin typeface="Calibri"/>
                <a:ea typeface="Calibri"/>
                <a:cs typeface="Calibri"/>
                <a:sym typeface="Calibri"/>
              </a:rPr>
              <a:t>FOR</a:t>
            </a:r>
            <a:r>
              <a:rPr lang="en-US" sz="1400" b="1">
                <a:solidFill>
                  <a:srgbClr val="2E75B5"/>
                </a:solidFill>
                <a:latin typeface="Calibri"/>
                <a:ea typeface="Calibri"/>
                <a:cs typeface="Calibri"/>
                <a:sym typeface="Calibri"/>
              </a:rPr>
              <a:t> </a:t>
            </a:r>
            <a:r>
              <a:rPr lang="en-US" sz="1400" b="1">
                <a:solidFill>
                  <a:srgbClr val="C00000"/>
                </a:solidFill>
                <a:latin typeface="Calibri"/>
                <a:ea typeface="Calibri"/>
                <a:cs typeface="Calibri"/>
                <a:sym typeface="Calibri"/>
              </a:rPr>
              <a:t>MODERN COURTS</a:t>
            </a:r>
            <a:endParaRPr sz="1400">
              <a:solidFill>
                <a:srgbClr val="C00000"/>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5"/>
          <p:cNvSpPr txBox="1">
            <a:spLocks noGrp="1"/>
          </p:cNvSpPr>
          <p:nvPr>
            <p:ph type="title"/>
          </p:nvPr>
        </p:nvSpPr>
        <p:spPr>
          <a:xfrm>
            <a:off x="1097904" y="772520"/>
            <a:ext cx="10943572" cy="5041617"/>
          </a:xfrm>
          <a:prstGeom prst="rect">
            <a:avLst/>
          </a:prstGeom>
          <a:noFill/>
          <a:ln>
            <a:noFill/>
          </a:ln>
        </p:spPr>
        <p:txBody>
          <a:bodyPr spcFirstLastPara="1" wrap="square" lIns="91425" tIns="45700" rIns="91425" bIns="45700" anchor="ctr" anchorCtr="0">
            <a:noAutofit/>
          </a:bodyPr>
          <a:lstStyle/>
          <a:p>
            <a:pPr>
              <a:spcBef>
                <a:spcPts val="1000"/>
              </a:spcBef>
            </a:pPr>
            <a:r>
              <a:rPr lang="en-US" sz="2400" b="1" dirty="0"/>
              <a:t>3)  Book Subjects</a:t>
            </a:r>
            <a:endParaRPr lang="en-US" sz="2400"/>
          </a:p>
          <a:p>
            <a:pPr>
              <a:spcBef>
                <a:spcPts val="1000"/>
              </a:spcBef>
            </a:pPr>
            <a:r>
              <a:rPr lang="en-US" sz="2000" dirty="0"/>
              <a:t>     Pennsylvania landlord and tenant                               </a:t>
            </a:r>
          </a:p>
          <a:p>
            <a:pPr>
              <a:spcBef>
                <a:spcPts val="1000"/>
              </a:spcBef>
            </a:pPr>
            <a:r>
              <a:rPr lang="en-US" sz="2000" dirty="0"/>
              <a:t>     Pennsylvania leases</a:t>
            </a:r>
          </a:p>
          <a:p>
            <a:pPr>
              <a:spcBef>
                <a:spcPts val="1000"/>
              </a:spcBef>
            </a:pPr>
            <a:r>
              <a:rPr lang="en-US" sz="2000" dirty="0"/>
              <a:t>     Pennsylvania evictions</a:t>
            </a:r>
            <a:r>
              <a:rPr lang="en-US" sz="2400" dirty="0"/>
              <a:t/>
            </a:r>
            <a:br>
              <a:rPr lang="en-US" sz="2400" dirty="0"/>
            </a:br>
            <a:endParaRPr lang="en-US" sz="2400" dirty="0"/>
          </a:p>
          <a:p>
            <a:pPr>
              <a:spcBef>
                <a:spcPts val="1000"/>
              </a:spcBef>
            </a:pPr>
            <a:r>
              <a:rPr lang="en-US" sz="2400" dirty="0"/>
              <a:t>Also, browse the Main Reading Room shelves at KFP117</a:t>
            </a:r>
            <a:br>
              <a:rPr lang="en-US" sz="2400" dirty="0"/>
            </a:br>
            <a:r>
              <a:rPr lang="en-US" sz="2400" dirty="0"/>
              <a:t> </a:t>
            </a:r>
          </a:p>
          <a:p>
            <a:pPr>
              <a:spcBef>
                <a:spcPts val="1000"/>
              </a:spcBef>
            </a:pPr>
            <a:r>
              <a:rPr lang="en-US" sz="2400" b="1" dirty="0"/>
              <a:t>4)  Forms</a:t>
            </a:r>
            <a:endParaRPr lang="en-US" sz="2400"/>
          </a:p>
          <a:p>
            <a:pPr>
              <a:spcBef>
                <a:spcPts val="1000"/>
              </a:spcBef>
            </a:pPr>
            <a:r>
              <a:rPr lang="en-US" sz="2400" b="1" i="1" dirty="0"/>
              <a:t>Civil / Housing Court Forms, Filing Fees &amp; FAQs</a:t>
            </a:r>
            <a:r>
              <a:rPr lang="en-US" sz="2400" dirty="0"/>
              <a:t> </a:t>
            </a:r>
          </a:p>
          <a:p>
            <a:pPr>
              <a:spcBef>
                <a:spcPts val="1000"/>
              </a:spcBef>
            </a:pPr>
            <a:r>
              <a:rPr lang="en-US" sz="2000" b="1" i="1" dirty="0">
                <a:hlinkClick r:id="rId3"/>
              </a:rPr>
              <a:t>https://www.alleghenycourts.us/civil/Housing_Court.aspx</a:t>
            </a:r>
            <a:r>
              <a:rPr lang="en-US" sz="2000" dirty="0"/>
              <a:t> </a:t>
            </a:r>
          </a:p>
          <a:p>
            <a:pPr>
              <a:spcBef>
                <a:spcPts val="1000"/>
              </a:spcBef>
            </a:pPr>
            <a:r>
              <a:rPr lang="en-US" sz="2400" b="1" i="1" dirty="0"/>
              <a:t>Dunlap-Hanna Pennsylvania Forms</a:t>
            </a:r>
            <a:r>
              <a:rPr lang="en-US" sz="2400" i="1" dirty="0"/>
              <a:t>.</a:t>
            </a:r>
            <a:r>
              <a:rPr lang="en-US" sz="2400" dirty="0"/>
              <a:t> </a:t>
            </a:r>
          </a:p>
          <a:p>
            <a:pPr>
              <a:spcBef>
                <a:spcPts val="1000"/>
              </a:spcBef>
            </a:pPr>
            <a:r>
              <a:rPr lang="en-US" sz="2000" dirty="0"/>
              <a:t>     Vol. 5 Real Property, Chapter 58 Leases KFP68.M4 </a:t>
            </a:r>
          </a:p>
        </p:txBody>
      </p:sp>
      <p:pic>
        <p:nvPicPr>
          <p:cNvPr id="406" name="Google Shape;406;p45"/>
          <p:cNvPicPr preferRelativeResize="0"/>
          <p:nvPr/>
        </p:nvPicPr>
        <p:blipFill rotWithShape="1">
          <a:blip r:embed="rId4">
            <a:alphaModFix/>
          </a:blip>
          <a:srcRect/>
          <a:stretch/>
        </p:blipFill>
        <p:spPr>
          <a:xfrm>
            <a:off x="11223812" y="1"/>
            <a:ext cx="968188" cy="968188"/>
          </a:xfrm>
          <a:prstGeom prst="rect">
            <a:avLst/>
          </a:prstGeom>
          <a:noFill/>
          <a:ln>
            <a:noFill/>
          </a:ln>
        </p:spPr>
      </p:pic>
      <p:sp>
        <p:nvSpPr>
          <p:cNvPr id="407" name="Google Shape;407;p45"/>
          <p:cNvSpPr/>
          <p:nvPr/>
        </p:nvSpPr>
        <p:spPr>
          <a:xfrm>
            <a:off x="9276230" y="1"/>
            <a:ext cx="1947582"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solidFill>
                  <a:srgbClr val="2E74B5"/>
                </a:solidFill>
                <a:latin typeface="Calibri"/>
                <a:ea typeface="Calibri"/>
                <a:cs typeface="Calibri"/>
                <a:sym typeface="Calibri"/>
              </a:rPr>
              <a:t>PENNSYLVANIANS</a:t>
            </a:r>
            <a:r>
              <a:rPr lang="en-US" sz="1400" b="1">
                <a:solidFill>
                  <a:srgbClr val="2E75B5"/>
                </a:solidFill>
                <a:latin typeface="Calibri"/>
                <a:ea typeface="Calibri"/>
                <a:cs typeface="Calibri"/>
                <a:sym typeface="Calibri"/>
              </a:rPr>
              <a:t> </a:t>
            </a:r>
            <a:r>
              <a:rPr lang="en-US" sz="1050" b="1">
                <a:solidFill>
                  <a:srgbClr val="2E75B5"/>
                </a:solidFill>
                <a:latin typeface="Calibri"/>
                <a:ea typeface="Calibri"/>
                <a:cs typeface="Calibri"/>
                <a:sym typeface="Calibri"/>
              </a:rPr>
              <a:t>FOR</a:t>
            </a:r>
            <a:r>
              <a:rPr lang="en-US" sz="1400" b="1">
                <a:solidFill>
                  <a:srgbClr val="2E75B5"/>
                </a:solidFill>
                <a:latin typeface="Calibri"/>
                <a:ea typeface="Calibri"/>
                <a:cs typeface="Calibri"/>
                <a:sym typeface="Calibri"/>
              </a:rPr>
              <a:t> </a:t>
            </a:r>
            <a:r>
              <a:rPr lang="en-US" sz="1400" b="1">
                <a:solidFill>
                  <a:srgbClr val="C00000"/>
                </a:solidFill>
                <a:latin typeface="Calibri"/>
                <a:ea typeface="Calibri"/>
                <a:cs typeface="Calibri"/>
                <a:sym typeface="Calibri"/>
              </a:rPr>
              <a:t>MODERN COURTS</a:t>
            </a:r>
            <a:endParaRPr sz="1400">
              <a:solidFill>
                <a:srgbClr val="C00000"/>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5"/>
          <p:cNvSpPr txBox="1">
            <a:spLocks noGrp="1"/>
          </p:cNvSpPr>
          <p:nvPr>
            <p:ph type="title"/>
          </p:nvPr>
        </p:nvSpPr>
        <p:spPr>
          <a:xfrm>
            <a:off x="534233" y="-208685"/>
            <a:ext cx="11235846" cy="3120959"/>
          </a:xfrm>
          <a:prstGeom prst="rect">
            <a:avLst/>
          </a:prstGeom>
          <a:noFill/>
          <a:ln>
            <a:noFill/>
          </a:ln>
        </p:spPr>
        <p:txBody>
          <a:bodyPr spcFirstLastPara="1" wrap="square" lIns="91425" tIns="45700" rIns="91425" bIns="45700" anchor="ctr" anchorCtr="0">
            <a:noAutofit/>
          </a:bodyPr>
          <a:lstStyle/>
          <a:p>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b="1" dirty="0"/>
              <a:t>5)  Introductory Resources</a:t>
            </a:r>
            <a:endParaRPr lang="en-US" b="1" dirty="0"/>
          </a:p>
          <a:p>
            <a:r>
              <a:rPr lang="en-US" sz="2000" dirty="0"/>
              <a:t>     *Every Landlord’s Legal Guide by Marcia Stewart, Ralph Warner &amp; Janet Portman. 13th ed. KF590.Z9S74 2016 Self-Help Collection </a:t>
            </a:r>
          </a:p>
          <a:p>
            <a:r>
              <a:rPr lang="en-US" sz="2000" dirty="0"/>
              <a:t>     *Every Tenant’s Legal Guide by Janet Portman and Marcia Stewart. 8th ed. KF590.Z9P67 2015 Self-Help Collection</a:t>
            </a:r>
          </a:p>
          <a:p>
            <a:r>
              <a:rPr lang="en-US" sz="2000" dirty="0"/>
              <a:t>     *Landlord Tenant Law in a Nutshell by David S. Hill. 6th ed. KF590 .Z9 H45 2018</a:t>
            </a:r>
          </a:p>
          <a:p>
            <a:r>
              <a:rPr lang="en-US" sz="2000" dirty="0"/>
              <a:t>Renter’s Rights: the Basics by Janet Portman and Marcia Stewart. 9th ed. KF 590 .Z9 673 2018 Self-Help Collection</a:t>
            </a:r>
          </a:p>
          <a:p>
            <a:r>
              <a:rPr lang="en-US" sz="2000" dirty="0"/>
              <a:t>     *Understanding Property Law by John </a:t>
            </a:r>
            <a:r>
              <a:rPr lang="en-US" sz="2000" dirty="0" err="1"/>
              <a:t>Sprankling</a:t>
            </a:r>
            <a:r>
              <a:rPr lang="en-US" sz="2000" dirty="0"/>
              <a:t>. KF561 .S67 2017 4th ed. located at DCLI</a:t>
            </a:r>
          </a:p>
          <a:p>
            <a:r>
              <a:rPr lang="en-US" sz="2400" dirty="0"/>
              <a:t/>
            </a:r>
            <a:br>
              <a:rPr lang="en-US" sz="2400" dirty="0"/>
            </a:br>
            <a:r>
              <a:rPr lang="en-US" sz="2400" b="1" dirty="0"/>
              <a:t>6) Treatises (2012 or newer)</a:t>
            </a:r>
            <a:endParaRPr lang="en-US" b="1" dirty="0"/>
          </a:p>
          <a:p>
            <a:r>
              <a:rPr lang="en-US" sz="2000" dirty="0"/>
              <a:t>     *Bisel’s Pennsylvania Real Estate </a:t>
            </a:r>
            <a:r>
              <a:rPr lang="en-US" sz="2000" dirty="0" err="1"/>
              <a:t>Lawsource</a:t>
            </a:r>
            <a:r>
              <a:rPr lang="en-US" sz="2000" dirty="0"/>
              <a:t>. KFP112 .A3 2021</a:t>
            </a:r>
            <a:endParaRPr lang="en-US" sz="2000"/>
          </a:p>
          <a:p>
            <a:r>
              <a:rPr lang="en-US" sz="2000" dirty="0"/>
              <a:t>     *Landlord-tenant Law: From Lease to Eviction. NBI KFP117 .A75 L3635 2020</a:t>
            </a:r>
          </a:p>
          <a:p>
            <a:r>
              <a:rPr lang="en-US" sz="2000" dirty="0"/>
              <a:t>     *Representing Residential Landlords and Tenants. PBI. KFP117 .R46 2020</a:t>
            </a:r>
          </a:p>
          <a:p>
            <a:r>
              <a:rPr lang="en-US" sz="2000" dirty="0"/>
              <a:t>     *Retail, Office and Restaurant Leases: Key Provisions and Warranties by Charles E. </a:t>
            </a:r>
            <a:r>
              <a:rPr lang="en-US" sz="2000" dirty="0" err="1"/>
              <a:t>Bobins</a:t>
            </a:r>
            <a:r>
              <a:rPr lang="en-US" sz="2000" dirty="0"/>
              <a:t>. NBI. KFP117.3 .A75 R48 2015</a:t>
            </a:r>
            <a:endParaRPr lang="en-US" sz="2000"/>
          </a:p>
          <a:p>
            <a:r>
              <a:rPr lang="en-US" sz="2000" dirty="0"/>
              <a:t>     *Retail, Office and Restaurant Leases: Key Provisions and Warranties by Thomas Gacki. NBI. KFP117.3 .A75 R48 2015b</a:t>
            </a:r>
            <a:endParaRPr lang="en-US" sz="2000"/>
          </a:p>
          <a:p>
            <a:r>
              <a:rPr lang="en-US" sz="2000" dirty="0"/>
              <a:t>     *Thorny Issues in Pennsylvania Landlord Tenant Law. PBI. KFP117 .A75 T48 2016</a:t>
            </a:r>
          </a:p>
          <a:p>
            <a:r>
              <a:rPr lang="en-US" sz="2000" dirty="0">
                <a:hlinkClick r:id="rId3"/>
              </a:rPr>
              <a:t>=/states/pennsylvania/renting/tenantright</a:t>
            </a:r>
            <a:endParaRPr lang="en-US" sz="2000"/>
          </a:p>
          <a:p>
            <a:pPr>
              <a:buSzPts val="7200"/>
            </a:pPr>
            <a:r>
              <a:rPr lang="en-US" sz="2400" dirty="0">
                <a:solidFill>
                  <a:schemeClr val="tx1"/>
                </a:solidFill>
              </a:rPr>
              <a:t/>
            </a:r>
            <a:br>
              <a:rPr lang="en-US" sz="2400" dirty="0">
                <a:solidFill>
                  <a:schemeClr val="tx1"/>
                </a:solidFill>
              </a:rPr>
            </a:br>
            <a:r>
              <a:rPr lang="en-US" sz="2400" dirty="0">
                <a:solidFill>
                  <a:schemeClr val="tx1"/>
                </a:solidFill>
              </a:rPr>
              <a:t> </a:t>
            </a:r>
            <a:r>
              <a:rPr lang="en-US" sz="2400" dirty="0"/>
              <a:t/>
            </a:r>
            <a:br>
              <a:rPr lang="en-US" sz="2400" dirty="0"/>
            </a:br>
            <a:r>
              <a:rPr lang="en-US" sz="2400" dirty="0">
                <a:solidFill>
                  <a:schemeClr val="tx1"/>
                </a:solidFill>
              </a:rPr>
              <a:t> </a:t>
            </a:r>
            <a:r>
              <a:rPr lang="en-US" sz="2400" dirty="0"/>
              <a:t/>
            </a:r>
            <a:br>
              <a:rPr lang="en-US" sz="2400" dirty="0"/>
            </a:br>
            <a:r>
              <a:rPr lang="en-US" sz="2400" dirty="0">
                <a:solidFill>
                  <a:schemeClr val="tx1"/>
                </a:solidFill>
              </a:rPr>
              <a:t>     </a:t>
            </a:r>
            <a:endParaRPr lang="en-US">
              <a:solidFill>
                <a:schemeClr val="tx1"/>
              </a:solidFill>
            </a:endParaRPr>
          </a:p>
        </p:txBody>
      </p:sp>
      <p:pic>
        <p:nvPicPr>
          <p:cNvPr id="406" name="Google Shape;406;p45"/>
          <p:cNvPicPr preferRelativeResize="0"/>
          <p:nvPr/>
        </p:nvPicPr>
        <p:blipFill rotWithShape="1">
          <a:blip r:embed="rId4">
            <a:alphaModFix/>
          </a:blip>
          <a:srcRect/>
          <a:stretch/>
        </p:blipFill>
        <p:spPr>
          <a:xfrm>
            <a:off x="11223812" y="1"/>
            <a:ext cx="968188" cy="968188"/>
          </a:xfrm>
          <a:prstGeom prst="rect">
            <a:avLst/>
          </a:prstGeom>
          <a:noFill/>
          <a:ln>
            <a:noFill/>
          </a:ln>
        </p:spPr>
      </p:pic>
      <p:sp>
        <p:nvSpPr>
          <p:cNvPr id="407" name="Google Shape;407;p45"/>
          <p:cNvSpPr/>
          <p:nvPr/>
        </p:nvSpPr>
        <p:spPr>
          <a:xfrm>
            <a:off x="9276230" y="1"/>
            <a:ext cx="1947582"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solidFill>
                  <a:srgbClr val="2E74B5"/>
                </a:solidFill>
                <a:latin typeface="Calibri"/>
                <a:ea typeface="Calibri"/>
                <a:cs typeface="Calibri"/>
                <a:sym typeface="Calibri"/>
              </a:rPr>
              <a:t>PENNSYLVANIANS</a:t>
            </a:r>
            <a:r>
              <a:rPr lang="en-US" sz="1400" b="1">
                <a:solidFill>
                  <a:srgbClr val="2E75B5"/>
                </a:solidFill>
                <a:latin typeface="Calibri"/>
                <a:ea typeface="Calibri"/>
                <a:cs typeface="Calibri"/>
                <a:sym typeface="Calibri"/>
              </a:rPr>
              <a:t> </a:t>
            </a:r>
            <a:r>
              <a:rPr lang="en-US" sz="1050" b="1">
                <a:solidFill>
                  <a:srgbClr val="2E75B5"/>
                </a:solidFill>
                <a:latin typeface="Calibri"/>
                <a:ea typeface="Calibri"/>
                <a:cs typeface="Calibri"/>
                <a:sym typeface="Calibri"/>
              </a:rPr>
              <a:t>FOR</a:t>
            </a:r>
            <a:r>
              <a:rPr lang="en-US" sz="1400" b="1">
                <a:solidFill>
                  <a:srgbClr val="2E75B5"/>
                </a:solidFill>
                <a:latin typeface="Calibri"/>
                <a:ea typeface="Calibri"/>
                <a:cs typeface="Calibri"/>
                <a:sym typeface="Calibri"/>
              </a:rPr>
              <a:t> </a:t>
            </a:r>
            <a:r>
              <a:rPr lang="en-US" sz="1400" b="1">
                <a:solidFill>
                  <a:srgbClr val="C00000"/>
                </a:solidFill>
                <a:latin typeface="Calibri"/>
                <a:ea typeface="Calibri"/>
                <a:cs typeface="Calibri"/>
                <a:sym typeface="Calibri"/>
              </a:rPr>
              <a:t>MODERN COURTS</a:t>
            </a:r>
            <a:endParaRPr sz="1400">
              <a:solidFill>
                <a:srgbClr val="C00000"/>
              </a:solidFill>
              <a:latin typeface="Calibri"/>
              <a:ea typeface="Calibri"/>
              <a:cs typeface="Calibri"/>
              <a:sym typeface="Calibri"/>
            </a:endParaRPr>
          </a:p>
        </p:txBody>
      </p:sp>
    </p:spTree>
    <p:extLst>
      <p:ext uri="{BB962C8B-B14F-4D97-AF65-F5344CB8AC3E}">
        <p14:creationId xmlns:p14="http://schemas.microsoft.com/office/powerpoint/2010/main" val="9397680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5"/>
          <p:cNvSpPr txBox="1">
            <a:spLocks noGrp="1"/>
          </p:cNvSpPr>
          <p:nvPr>
            <p:ph type="title"/>
          </p:nvPr>
        </p:nvSpPr>
        <p:spPr>
          <a:xfrm>
            <a:off x="1087465" y="386300"/>
            <a:ext cx="10515600" cy="5469589"/>
          </a:xfrm>
          <a:prstGeom prst="rect">
            <a:avLst/>
          </a:prstGeom>
          <a:noFill/>
          <a:ln>
            <a:noFill/>
          </a:ln>
        </p:spPr>
        <p:txBody>
          <a:bodyPr spcFirstLastPara="1" wrap="square" lIns="91425" tIns="45700" rIns="91425" bIns="45700" anchor="ctr" anchorCtr="0">
            <a:noAutofit/>
          </a:bodyPr>
          <a:lstStyle/>
          <a:p>
            <a:r>
              <a:rPr lang="en-US" sz="2400" b="1" dirty="0"/>
              <a:t>7) Websites</a:t>
            </a:r>
            <a:br>
              <a:rPr lang="en-US" sz="2400" b="1" dirty="0"/>
            </a:br>
            <a:r>
              <a:rPr lang="en-US" sz="2400" b="1" dirty="0"/>
              <a:t> </a:t>
            </a:r>
            <a:br>
              <a:rPr lang="en-US" sz="2400" b="1" dirty="0"/>
            </a:br>
            <a:r>
              <a:rPr lang="en-US" sz="2400" b="1" dirty="0"/>
              <a:t>     *</a:t>
            </a:r>
            <a:r>
              <a:rPr lang="en-US" sz="2400" dirty="0"/>
              <a:t>Overview of Landlord-Tenant Laws in Pennsylvania. NOLO - </a:t>
            </a:r>
            <a:r>
              <a:rPr lang="en-US" sz="2400" dirty="0">
                <a:hlinkClick r:id="rId3"/>
              </a:rPr>
              <a:t>http://www.nolo.com/legal-encyclopedia/overview-landlord-tenant-laws-pennsylvania.html</a:t>
            </a:r>
            <a:endParaRPr lang="en-US" sz="2400" dirty="0"/>
          </a:p>
          <a:p>
            <a:r>
              <a:rPr lang="en-US" sz="2400" dirty="0"/>
              <a:t>     *Pennsylvania Landlord Tenant Law Landlord Protection Agency – </a:t>
            </a:r>
            <a:r>
              <a:rPr lang="en-US" sz="2400" dirty="0">
                <a:hlinkClick r:id="rId4"/>
              </a:rPr>
              <a:t>https://www.thelpa.com/lpa/landlord-tenant-law/pennsylvania-landlord-tenant-law.html</a:t>
            </a:r>
            <a:endParaRPr lang="en-US" sz="2400" dirty="0"/>
          </a:p>
          <a:p>
            <a:r>
              <a:rPr lang="en-US" sz="2400" dirty="0"/>
              <a:t>     *Pennsylvania Rental Laws Apartments.com - </a:t>
            </a:r>
            <a:r>
              <a:rPr lang="en-US" sz="2400" dirty="0">
                <a:hlinkClick r:id="rId5"/>
              </a:rPr>
              <a:t>https://www.apartments.com/rental-manager/resources/state-laws/pennsylvania</a:t>
            </a:r>
            <a:endParaRPr lang="en-US" sz="2400" dirty="0"/>
          </a:p>
          <a:p>
            <a:r>
              <a:rPr lang="en-US" sz="2400" dirty="0"/>
              <a:t>     *Pennsylvania Security Deposit Law Landlord Protection Agency – </a:t>
            </a:r>
            <a:r>
              <a:rPr lang="en-US" sz="2400" dirty="0">
                <a:hlinkClick r:id="rId6"/>
              </a:rPr>
              <a:t>https://www.thelpa.com/lpa/landlord-tenant-law/pennsylvania-security-deposit-law.html</a:t>
            </a:r>
            <a:endParaRPr lang="en-US" sz="2400" dirty="0"/>
          </a:p>
          <a:p>
            <a:r>
              <a:rPr lang="en-US" sz="2400" dirty="0"/>
              <a:t>     *Tenant Rights PaLawHelp.org - </a:t>
            </a:r>
            <a:r>
              <a:rPr lang="en-US" sz="2400" dirty="0">
                <a:hlinkClick r:id="rId7"/>
              </a:rPr>
              <a:t>https://www.palawhelp.org/issues/housing-     *and-shelter/tenants-rights</a:t>
            </a:r>
            <a:endParaRPr lang="en-US" sz="2400" dirty="0"/>
          </a:p>
          <a:p>
            <a:r>
              <a:rPr lang="en-US" sz="2400" dirty="0"/>
              <a:t>     *Tenant Rights, Laws and Protections: Pennsylvania HUD - </a:t>
            </a:r>
            <a:r>
              <a:rPr lang="en-US" sz="2400" dirty="0">
                <a:hlinkClick r:id="rId8"/>
              </a:rPr>
              <a:t>https://portal.hud.gov/hudportal/HUD?src</a:t>
            </a:r>
            <a:endParaRPr lang="en-US" sz="2400" dirty="0"/>
          </a:p>
        </p:txBody>
      </p:sp>
      <p:pic>
        <p:nvPicPr>
          <p:cNvPr id="406" name="Google Shape;406;p45"/>
          <p:cNvPicPr preferRelativeResize="0"/>
          <p:nvPr/>
        </p:nvPicPr>
        <p:blipFill rotWithShape="1">
          <a:blip r:embed="rId9">
            <a:alphaModFix/>
          </a:blip>
          <a:srcRect/>
          <a:stretch/>
        </p:blipFill>
        <p:spPr>
          <a:xfrm>
            <a:off x="11223812" y="1"/>
            <a:ext cx="968188" cy="968188"/>
          </a:xfrm>
          <a:prstGeom prst="rect">
            <a:avLst/>
          </a:prstGeom>
          <a:noFill/>
          <a:ln>
            <a:noFill/>
          </a:ln>
        </p:spPr>
      </p:pic>
      <p:sp>
        <p:nvSpPr>
          <p:cNvPr id="407" name="Google Shape;407;p45"/>
          <p:cNvSpPr/>
          <p:nvPr/>
        </p:nvSpPr>
        <p:spPr>
          <a:xfrm>
            <a:off x="9276230" y="1"/>
            <a:ext cx="1947582"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solidFill>
                  <a:srgbClr val="2E74B5"/>
                </a:solidFill>
                <a:latin typeface="Calibri"/>
                <a:ea typeface="Calibri"/>
                <a:cs typeface="Calibri"/>
                <a:sym typeface="Calibri"/>
              </a:rPr>
              <a:t>PENNSYLVANIANS</a:t>
            </a:r>
            <a:r>
              <a:rPr lang="en-US" sz="1400" b="1">
                <a:solidFill>
                  <a:srgbClr val="2E75B5"/>
                </a:solidFill>
                <a:latin typeface="Calibri"/>
                <a:ea typeface="Calibri"/>
                <a:cs typeface="Calibri"/>
                <a:sym typeface="Calibri"/>
              </a:rPr>
              <a:t> </a:t>
            </a:r>
            <a:r>
              <a:rPr lang="en-US" sz="1050" b="1">
                <a:solidFill>
                  <a:srgbClr val="2E75B5"/>
                </a:solidFill>
                <a:latin typeface="Calibri"/>
                <a:ea typeface="Calibri"/>
                <a:cs typeface="Calibri"/>
                <a:sym typeface="Calibri"/>
              </a:rPr>
              <a:t>FOR</a:t>
            </a:r>
            <a:r>
              <a:rPr lang="en-US" sz="1400" b="1">
                <a:solidFill>
                  <a:srgbClr val="2E75B5"/>
                </a:solidFill>
                <a:latin typeface="Calibri"/>
                <a:ea typeface="Calibri"/>
                <a:cs typeface="Calibri"/>
                <a:sym typeface="Calibri"/>
              </a:rPr>
              <a:t> </a:t>
            </a:r>
            <a:r>
              <a:rPr lang="en-US" sz="1400" b="1">
                <a:solidFill>
                  <a:srgbClr val="C00000"/>
                </a:solidFill>
                <a:latin typeface="Calibri"/>
                <a:ea typeface="Calibri"/>
                <a:cs typeface="Calibri"/>
                <a:sym typeface="Calibri"/>
              </a:rPr>
              <a:t>MODERN COURTS</a:t>
            </a:r>
            <a:endParaRPr sz="1400">
              <a:solidFill>
                <a:srgbClr val="C00000"/>
              </a:solidFill>
              <a:latin typeface="Calibri"/>
              <a:ea typeface="Calibri"/>
              <a:cs typeface="Calibri"/>
              <a:sym typeface="Calibri"/>
            </a:endParaRPr>
          </a:p>
        </p:txBody>
      </p:sp>
    </p:spTree>
    <p:extLst>
      <p:ext uri="{BB962C8B-B14F-4D97-AF65-F5344CB8AC3E}">
        <p14:creationId xmlns:p14="http://schemas.microsoft.com/office/powerpoint/2010/main" val="3425182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5"/>
          <p:cNvSpPr txBox="1">
            <a:spLocks noGrp="1"/>
          </p:cNvSpPr>
          <p:nvPr>
            <p:ph type="title"/>
          </p:nvPr>
        </p:nvSpPr>
        <p:spPr>
          <a:xfrm>
            <a:off x="3822315" y="2975012"/>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7200"/>
              <a:buFont typeface="Calibri"/>
              <a:buNone/>
            </a:pPr>
            <a:r>
              <a:rPr lang="en-US" sz="7200" b="1">
                <a:solidFill>
                  <a:srgbClr val="C00000"/>
                </a:solidFill>
              </a:rPr>
              <a:t>Questions?</a:t>
            </a:r>
            <a:endParaRPr sz="7200" b="1">
              <a:solidFill>
                <a:srgbClr val="C00000"/>
              </a:solidFill>
            </a:endParaRPr>
          </a:p>
        </p:txBody>
      </p:sp>
      <p:pic>
        <p:nvPicPr>
          <p:cNvPr id="406" name="Google Shape;406;p45"/>
          <p:cNvPicPr preferRelativeResize="0"/>
          <p:nvPr/>
        </p:nvPicPr>
        <p:blipFill rotWithShape="1">
          <a:blip r:embed="rId3">
            <a:alphaModFix/>
          </a:blip>
          <a:srcRect/>
          <a:stretch/>
        </p:blipFill>
        <p:spPr>
          <a:xfrm>
            <a:off x="11223812" y="1"/>
            <a:ext cx="968188" cy="968188"/>
          </a:xfrm>
          <a:prstGeom prst="rect">
            <a:avLst/>
          </a:prstGeom>
          <a:noFill/>
          <a:ln>
            <a:noFill/>
          </a:ln>
        </p:spPr>
      </p:pic>
      <p:sp>
        <p:nvSpPr>
          <p:cNvPr id="407" name="Google Shape;407;p45"/>
          <p:cNvSpPr/>
          <p:nvPr/>
        </p:nvSpPr>
        <p:spPr>
          <a:xfrm>
            <a:off x="9276230" y="1"/>
            <a:ext cx="1947582"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solidFill>
                  <a:srgbClr val="2E74B5"/>
                </a:solidFill>
                <a:latin typeface="Calibri"/>
                <a:ea typeface="Calibri"/>
                <a:cs typeface="Calibri"/>
                <a:sym typeface="Calibri"/>
              </a:rPr>
              <a:t>PENNSYLVANIANS</a:t>
            </a:r>
            <a:r>
              <a:rPr lang="en-US" sz="1400" b="1">
                <a:solidFill>
                  <a:srgbClr val="2E75B5"/>
                </a:solidFill>
                <a:latin typeface="Calibri"/>
                <a:ea typeface="Calibri"/>
                <a:cs typeface="Calibri"/>
                <a:sym typeface="Calibri"/>
              </a:rPr>
              <a:t> </a:t>
            </a:r>
            <a:r>
              <a:rPr lang="en-US" sz="1050" b="1">
                <a:solidFill>
                  <a:srgbClr val="2E75B5"/>
                </a:solidFill>
                <a:latin typeface="Calibri"/>
                <a:ea typeface="Calibri"/>
                <a:cs typeface="Calibri"/>
                <a:sym typeface="Calibri"/>
              </a:rPr>
              <a:t>FOR</a:t>
            </a:r>
            <a:r>
              <a:rPr lang="en-US" sz="1400" b="1">
                <a:solidFill>
                  <a:srgbClr val="2E75B5"/>
                </a:solidFill>
                <a:latin typeface="Calibri"/>
                <a:ea typeface="Calibri"/>
                <a:cs typeface="Calibri"/>
                <a:sym typeface="Calibri"/>
              </a:rPr>
              <a:t> </a:t>
            </a:r>
            <a:r>
              <a:rPr lang="en-US" sz="1400" b="1">
                <a:solidFill>
                  <a:srgbClr val="C00000"/>
                </a:solidFill>
                <a:latin typeface="Calibri"/>
                <a:ea typeface="Calibri"/>
                <a:cs typeface="Calibri"/>
                <a:sym typeface="Calibri"/>
              </a:rPr>
              <a:t>MODERN COURTS</a:t>
            </a:r>
            <a:endParaRPr sz="1400">
              <a:solidFill>
                <a:srgbClr val="C00000"/>
              </a:solidFill>
              <a:latin typeface="Calibri"/>
              <a:ea typeface="Calibri"/>
              <a:cs typeface="Calibri"/>
              <a:sym typeface="Calibri"/>
            </a:endParaRPr>
          </a:p>
        </p:txBody>
      </p:sp>
    </p:spTree>
    <p:extLst>
      <p:ext uri="{BB962C8B-B14F-4D97-AF65-F5344CB8AC3E}">
        <p14:creationId xmlns:p14="http://schemas.microsoft.com/office/powerpoint/2010/main" val="916330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7"/>
          <p:cNvSpPr txBox="1">
            <a:spLocks noGrp="1"/>
          </p:cNvSpPr>
          <p:nvPr>
            <p:ph type="title"/>
          </p:nvPr>
        </p:nvSpPr>
        <p:spPr>
          <a:xfrm>
            <a:off x="708212" y="422762"/>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E32527"/>
              </a:buClr>
              <a:buSzPts val="4400"/>
              <a:buFont typeface="Corbel"/>
              <a:buNone/>
            </a:pPr>
            <a:r>
              <a:rPr lang="en-US" b="1">
                <a:solidFill>
                  <a:srgbClr val="E32527"/>
                </a:solidFill>
                <a:latin typeface="Corbel"/>
                <a:ea typeface="Corbel"/>
                <a:cs typeface="Corbel"/>
                <a:sym typeface="Corbel"/>
              </a:rPr>
              <a:t>PMC in the Community™</a:t>
            </a:r>
            <a:br>
              <a:rPr lang="en-US" b="1">
                <a:solidFill>
                  <a:srgbClr val="E32527"/>
                </a:solidFill>
                <a:latin typeface="Corbel"/>
                <a:ea typeface="Corbel"/>
                <a:cs typeface="Corbel"/>
                <a:sym typeface="Corbel"/>
              </a:rPr>
            </a:br>
            <a:endParaRPr/>
          </a:p>
        </p:txBody>
      </p:sp>
      <p:pic>
        <p:nvPicPr>
          <p:cNvPr id="126" name="Google Shape;126;p17"/>
          <p:cNvPicPr preferRelativeResize="0"/>
          <p:nvPr/>
        </p:nvPicPr>
        <p:blipFill rotWithShape="1">
          <a:blip r:embed="rId3">
            <a:alphaModFix/>
          </a:blip>
          <a:srcRect/>
          <a:stretch/>
        </p:blipFill>
        <p:spPr>
          <a:xfrm>
            <a:off x="11223812" y="1"/>
            <a:ext cx="968188" cy="968188"/>
          </a:xfrm>
          <a:prstGeom prst="rect">
            <a:avLst/>
          </a:prstGeom>
          <a:noFill/>
          <a:ln>
            <a:noFill/>
          </a:ln>
        </p:spPr>
      </p:pic>
      <p:sp>
        <p:nvSpPr>
          <p:cNvPr id="127" name="Google Shape;127;p17"/>
          <p:cNvSpPr/>
          <p:nvPr/>
        </p:nvSpPr>
        <p:spPr>
          <a:xfrm>
            <a:off x="9276230" y="1"/>
            <a:ext cx="1947582"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solidFill>
                  <a:srgbClr val="2E74B5"/>
                </a:solidFill>
                <a:latin typeface="Calibri"/>
                <a:ea typeface="Calibri"/>
                <a:cs typeface="Calibri"/>
                <a:sym typeface="Calibri"/>
              </a:rPr>
              <a:t>PENNSYLVANIANS</a:t>
            </a:r>
            <a:r>
              <a:rPr lang="en-US" sz="1400" b="1">
                <a:solidFill>
                  <a:srgbClr val="2E75B5"/>
                </a:solidFill>
                <a:latin typeface="Calibri"/>
                <a:ea typeface="Calibri"/>
                <a:cs typeface="Calibri"/>
                <a:sym typeface="Calibri"/>
              </a:rPr>
              <a:t> </a:t>
            </a:r>
            <a:r>
              <a:rPr lang="en-US" sz="1050" b="1">
                <a:solidFill>
                  <a:srgbClr val="2E75B5"/>
                </a:solidFill>
                <a:latin typeface="Calibri"/>
                <a:ea typeface="Calibri"/>
                <a:cs typeface="Calibri"/>
                <a:sym typeface="Calibri"/>
              </a:rPr>
              <a:t>FOR</a:t>
            </a:r>
            <a:r>
              <a:rPr lang="en-US" sz="1400" b="1">
                <a:solidFill>
                  <a:srgbClr val="2E75B5"/>
                </a:solidFill>
                <a:latin typeface="Calibri"/>
                <a:ea typeface="Calibri"/>
                <a:cs typeface="Calibri"/>
                <a:sym typeface="Calibri"/>
              </a:rPr>
              <a:t> </a:t>
            </a:r>
            <a:r>
              <a:rPr lang="en-US" sz="1400" b="1">
                <a:solidFill>
                  <a:srgbClr val="C00000"/>
                </a:solidFill>
                <a:latin typeface="Calibri"/>
                <a:ea typeface="Calibri"/>
                <a:cs typeface="Calibri"/>
                <a:sym typeface="Calibri"/>
              </a:rPr>
              <a:t>MODERN COURTS</a:t>
            </a:r>
            <a:endParaRPr sz="1400">
              <a:solidFill>
                <a:srgbClr val="C00000"/>
              </a:solidFill>
              <a:latin typeface="Calibri"/>
              <a:ea typeface="Calibri"/>
              <a:cs typeface="Calibri"/>
              <a:sym typeface="Calibri"/>
            </a:endParaRPr>
          </a:p>
        </p:txBody>
      </p:sp>
      <p:sp>
        <p:nvSpPr>
          <p:cNvPr id="128" name="Google Shape;128;p17"/>
          <p:cNvSpPr txBox="1"/>
          <p:nvPr/>
        </p:nvSpPr>
        <p:spPr>
          <a:xfrm>
            <a:off x="-117987" y="1680745"/>
            <a:ext cx="4435643"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rgbClr val="595959"/>
                </a:solidFill>
                <a:latin typeface="Corbel"/>
                <a:ea typeface="Corbel"/>
                <a:cs typeface="Corbel"/>
                <a:sym typeface="Corbel"/>
              </a:rPr>
              <a:t>PMC Watches™</a:t>
            </a:r>
            <a:endParaRPr sz="3000">
              <a:solidFill>
                <a:srgbClr val="595959"/>
              </a:solidFill>
              <a:latin typeface="Corbel"/>
              <a:ea typeface="Corbel"/>
              <a:cs typeface="Corbel"/>
              <a:sym typeface="Corbel"/>
            </a:endParaRPr>
          </a:p>
        </p:txBody>
      </p:sp>
      <p:sp>
        <p:nvSpPr>
          <p:cNvPr id="129" name="Google Shape;129;p17"/>
          <p:cNvSpPr txBox="1"/>
          <p:nvPr/>
        </p:nvSpPr>
        <p:spPr>
          <a:xfrm>
            <a:off x="3796602" y="1657559"/>
            <a:ext cx="4435643"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rgbClr val="595959"/>
                </a:solidFill>
                <a:latin typeface="Corbel"/>
                <a:ea typeface="Corbel"/>
                <a:cs typeface="Corbel"/>
                <a:sym typeface="Corbel"/>
              </a:rPr>
              <a:t>PMC Listens™</a:t>
            </a:r>
            <a:endParaRPr sz="3000">
              <a:solidFill>
                <a:srgbClr val="595959"/>
              </a:solidFill>
              <a:latin typeface="Corbel"/>
              <a:ea typeface="Corbel"/>
              <a:cs typeface="Corbel"/>
              <a:sym typeface="Corbel"/>
            </a:endParaRPr>
          </a:p>
        </p:txBody>
      </p:sp>
      <p:sp>
        <p:nvSpPr>
          <p:cNvPr id="130" name="Google Shape;130;p17"/>
          <p:cNvSpPr txBox="1"/>
          <p:nvPr/>
        </p:nvSpPr>
        <p:spPr>
          <a:xfrm>
            <a:off x="7711191" y="1667252"/>
            <a:ext cx="4435643"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rgbClr val="595959"/>
                </a:solidFill>
                <a:latin typeface="Corbel"/>
                <a:ea typeface="Corbel"/>
                <a:cs typeface="Corbel"/>
                <a:sym typeface="Corbel"/>
              </a:rPr>
              <a:t>PMC Shares™</a:t>
            </a:r>
            <a:endParaRPr sz="3000">
              <a:solidFill>
                <a:srgbClr val="595959"/>
              </a:solidFill>
              <a:latin typeface="Corbel"/>
              <a:ea typeface="Corbel"/>
              <a:cs typeface="Corbel"/>
              <a:sym typeface="Corbel"/>
            </a:endParaRPr>
          </a:p>
        </p:txBody>
      </p:sp>
      <p:pic>
        <p:nvPicPr>
          <p:cNvPr id="131" name="Google Shape;131;p17"/>
          <p:cNvPicPr preferRelativeResize="0"/>
          <p:nvPr/>
        </p:nvPicPr>
        <p:blipFill rotWithShape="1">
          <a:blip r:embed="rId4">
            <a:alphaModFix/>
          </a:blip>
          <a:srcRect/>
          <a:stretch/>
        </p:blipFill>
        <p:spPr>
          <a:xfrm>
            <a:off x="358262" y="2666699"/>
            <a:ext cx="3483143" cy="2322095"/>
          </a:xfrm>
          <a:prstGeom prst="rect">
            <a:avLst/>
          </a:prstGeom>
          <a:noFill/>
          <a:ln>
            <a:noFill/>
          </a:ln>
        </p:spPr>
      </p:pic>
      <p:pic>
        <p:nvPicPr>
          <p:cNvPr id="132" name="Google Shape;132;p17"/>
          <p:cNvPicPr preferRelativeResize="0"/>
          <p:nvPr/>
        </p:nvPicPr>
        <p:blipFill rotWithShape="1">
          <a:blip r:embed="rId5">
            <a:alphaModFix/>
          </a:blip>
          <a:srcRect/>
          <a:stretch/>
        </p:blipFill>
        <p:spPr>
          <a:xfrm>
            <a:off x="4669835" y="2718214"/>
            <a:ext cx="3126927" cy="2273252"/>
          </a:xfrm>
          <a:prstGeom prst="rect">
            <a:avLst/>
          </a:prstGeom>
          <a:noFill/>
          <a:ln>
            <a:noFill/>
          </a:ln>
        </p:spPr>
      </p:pic>
      <p:pic>
        <p:nvPicPr>
          <p:cNvPr id="133" name="Google Shape;133;p17"/>
          <p:cNvPicPr preferRelativeResize="0"/>
          <p:nvPr/>
        </p:nvPicPr>
        <p:blipFill rotWithShape="1">
          <a:blip r:embed="rId6">
            <a:alphaModFix/>
          </a:blip>
          <a:srcRect/>
          <a:stretch/>
        </p:blipFill>
        <p:spPr>
          <a:xfrm>
            <a:off x="8232245" y="2666218"/>
            <a:ext cx="3483864" cy="2322576"/>
          </a:xfrm>
          <a:prstGeom prst="rect">
            <a:avLst/>
          </a:prstGeom>
          <a:noFill/>
          <a:ln>
            <a:noFill/>
          </a:ln>
        </p:spPr>
      </p:pic>
      <p:sp>
        <p:nvSpPr>
          <p:cNvPr id="134" name="Google Shape;134;p17"/>
          <p:cNvSpPr txBox="1"/>
          <p:nvPr/>
        </p:nvSpPr>
        <p:spPr>
          <a:xfrm>
            <a:off x="5409930" y="4062406"/>
            <a:ext cx="946624" cy="23083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b="1">
                <a:solidFill>
                  <a:srgbClr val="002060"/>
                </a:solidFill>
                <a:latin typeface="Corbel"/>
                <a:ea typeface="Corbel"/>
                <a:cs typeface="Corbel"/>
                <a:sym typeface="Corbel"/>
              </a:rPr>
              <a:t>(267) 834-5256</a:t>
            </a:r>
            <a:endParaRPr sz="900" b="1">
              <a:solidFill>
                <a:srgbClr val="002060"/>
              </a:solidFill>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txBox="1">
            <a:spLocks noGrp="1"/>
          </p:cNvSpPr>
          <p:nvPr>
            <p:ph type="title"/>
          </p:nvPr>
        </p:nvSpPr>
        <p:spPr>
          <a:xfrm>
            <a:off x="254000" y="3023657"/>
            <a:ext cx="11616267"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7200"/>
              <a:buFont typeface="Calibri"/>
              <a:buNone/>
            </a:pPr>
            <a:r>
              <a:rPr lang="en-US" sz="7200" b="1">
                <a:solidFill>
                  <a:srgbClr val="C00000"/>
                </a:solidFill>
              </a:rPr>
              <a:t>What to know before going to Court</a:t>
            </a:r>
            <a:endParaRPr sz="7200" b="1">
              <a:solidFill>
                <a:srgbClr val="C00000"/>
              </a:solidFill>
            </a:endParaRPr>
          </a:p>
        </p:txBody>
      </p:sp>
      <p:sp>
        <p:nvSpPr>
          <p:cNvPr id="147" name="Google Shape;147;p19"/>
          <p:cNvSpPr/>
          <p:nvPr/>
        </p:nvSpPr>
        <p:spPr>
          <a:xfrm>
            <a:off x="9276230" y="1"/>
            <a:ext cx="1947582"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solidFill>
                  <a:srgbClr val="2E74B5"/>
                </a:solidFill>
                <a:latin typeface="Calibri"/>
                <a:ea typeface="Calibri"/>
                <a:cs typeface="Calibri"/>
                <a:sym typeface="Calibri"/>
              </a:rPr>
              <a:t>PENNSYLVANIANS</a:t>
            </a:r>
            <a:r>
              <a:rPr lang="en-US" sz="1400" b="1">
                <a:solidFill>
                  <a:srgbClr val="2E75B5"/>
                </a:solidFill>
                <a:latin typeface="Calibri"/>
                <a:ea typeface="Calibri"/>
                <a:cs typeface="Calibri"/>
                <a:sym typeface="Calibri"/>
              </a:rPr>
              <a:t> </a:t>
            </a:r>
            <a:r>
              <a:rPr lang="en-US" sz="1050" b="1">
                <a:solidFill>
                  <a:srgbClr val="2E75B5"/>
                </a:solidFill>
                <a:latin typeface="Calibri"/>
                <a:ea typeface="Calibri"/>
                <a:cs typeface="Calibri"/>
                <a:sym typeface="Calibri"/>
              </a:rPr>
              <a:t>FOR</a:t>
            </a:r>
            <a:r>
              <a:rPr lang="en-US" sz="1400" b="1">
                <a:solidFill>
                  <a:srgbClr val="2E75B5"/>
                </a:solidFill>
                <a:latin typeface="Calibri"/>
                <a:ea typeface="Calibri"/>
                <a:cs typeface="Calibri"/>
                <a:sym typeface="Calibri"/>
              </a:rPr>
              <a:t> </a:t>
            </a:r>
            <a:r>
              <a:rPr lang="en-US" sz="1400" b="1">
                <a:solidFill>
                  <a:srgbClr val="C00000"/>
                </a:solidFill>
                <a:latin typeface="Calibri"/>
                <a:ea typeface="Calibri"/>
                <a:cs typeface="Calibri"/>
                <a:sym typeface="Calibri"/>
              </a:rPr>
              <a:t>MODERN COURTS</a:t>
            </a:r>
            <a:endParaRPr sz="1400">
              <a:solidFill>
                <a:srgbClr val="C00000"/>
              </a:solidFill>
              <a:latin typeface="Calibri"/>
              <a:ea typeface="Calibri"/>
              <a:cs typeface="Calibri"/>
              <a:sym typeface="Calibri"/>
            </a:endParaRPr>
          </a:p>
        </p:txBody>
      </p:sp>
      <p:pic>
        <p:nvPicPr>
          <p:cNvPr id="148" name="Google Shape;148;p19"/>
          <p:cNvPicPr preferRelativeResize="0"/>
          <p:nvPr/>
        </p:nvPicPr>
        <p:blipFill rotWithShape="1">
          <a:blip r:embed="rId3">
            <a:alphaModFix/>
          </a:blip>
          <a:srcRect/>
          <a:stretch/>
        </p:blipFill>
        <p:spPr>
          <a:xfrm>
            <a:off x="11223812" y="1"/>
            <a:ext cx="968188" cy="9681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400"/>
              <a:buFont typeface="Calibri"/>
              <a:buNone/>
            </a:pPr>
            <a:r>
              <a:rPr lang="en-US" b="1">
                <a:solidFill>
                  <a:srgbClr val="C00000"/>
                </a:solidFill>
              </a:rPr>
              <a:t>Where do landlord-tenant disputes fit in?</a:t>
            </a:r>
            <a:endParaRPr b="1">
              <a:solidFill>
                <a:srgbClr val="C00000"/>
              </a:solidFill>
            </a:endParaRPr>
          </a:p>
        </p:txBody>
      </p:sp>
      <p:sp>
        <p:nvSpPr>
          <p:cNvPr id="154" name="Google Shape;154;p20"/>
          <p:cNvSpPr txBox="1">
            <a:spLocks noGrp="1"/>
          </p:cNvSpPr>
          <p:nvPr>
            <p:ph type="body" idx="1"/>
          </p:nvPr>
        </p:nvSpPr>
        <p:spPr>
          <a:xfrm>
            <a:off x="5824591" y="1686993"/>
            <a:ext cx="6155267"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1C355E"/>
              </a:buClr>
              <a:buSzPts val="3200"/>
              <a:buChar char="•"/>
            </a:pPr>
            <a:r>
              <a:rPr lang="en-US" sz="3200" dirty="0">
                <a:solidFill>
                  <a:srgbClr val="1C355E"/>
                </a:solidFill>
                <a:latin typeface="Corbel"/>
                <a:ea typeface="Corbel"/>
                <a:cs typeface="Corbel"/>
                <a:sym typeface="Corbel"/>
              </a:rPr>
              <a:t>Magisterial District Courts</a:t>
            </a:r>
            <a:endParaRPr dirty="0"/>
          </a:p>
          <a:p>
            <a:pPr marL="800100" lvl="1" indent="-342900" algn="l" rtl="0">
              <a:lnSpc>
                <a:spcPct val="90000"/>
              </a:lnSpc>
              <a:spcBef>
                <a:spcPts val="500"/>
              </a:spcBef>
              <a:spcAft>
                <a:spcPts val="0"/>
              </a:spcAft>
              <a:buClr>
                <a:srgbClr val="595959"/>
              </a:buClr>
              <a:buSzPts val="2800"/>
              <a:buChar char="•"/>
            </a:pPr>
            <a:r>
              <a:rPr lang="en-US" sz="2800" dirty="0">
                <a:solidFill>
                  <a:srgbClr val="595959"/>
                </a:solidFill>
                <a:latin typeface="Corbel"/>
                <a:ea typeface="Corbel"/>
                <a:cs typeface="Corbel"/>
                <a:sym typeface="Corbel"/>
              </a:rPr>
              <a:t>Small civil actions (amount in controversy less than $12,000)</a:t>
            </a:r>
            <a:endParaRPr dirty="0"/>
          </a:p>
          <a:p>
            <a:pPr marL="800100" lvl="1" indent="-342900" algn="l" rtl="0">
              <a:lnSpc>
                <a:spcPct val="90000"/>
              </a:lnSpc>
              <a:spcBef>
                <a:spcPts val="500"/>
              </a:spcBef>
              <a:spcAft>
                <a:spcPts val="0"/>
              </a:spcAft>
              <a:buClr>
                <a:srgbClr val="595959"/>
              </a:buClr>
              <a:buSzPts val="2800"/>
              <a:buChar char="•"/>
            </a:pPr>
            <a:r>
              <a:rPr lang="en-US" sz="2800" b="1" dirty="0">
                <a:solidFill>
                  <a:srgbClr val="595959"/>
                </a:solidFill>
                <a:latin typeface="Corbel"/>
                <a:ea typeface="Corbel"/>
                <a:cs typeface="Corbel"/>
                <a:sym typeface="Corbel"/>
              </a:rPr>
              <a:t>Landlord-tenant </a:t>
            </a:r>
            <a:r>
              <a:rPr lang="en-US" sz="2800" b="1" dirty="0" smtClean="0">
                <a:solidFill>
                  <a:srgbClr val="595959"/>
                </a:solidFill>
                <a:latin typeface="Corbel"/>
                <a:ea typeface="Corbel"/>
                <a:cs typeface="Corbel"/>
                <a:sym typeface="Corbel"/>
              </a:rPr>
              <a:t>matters (can waive jurisdictional limits)</a:t>
            </a:r>
            <a:endParaRPr dirty="0"/>
          </a:p>
          <a:p>
            <a:pPr marL="800100" lvl="1" indent="-342900" algn="l" rtl="0">
              <a:lnSpc>
                <a:spcPct val="90000"/>
              </a:lnSpc>
              <a:spcBef>
                <a:spcPts val="500"/>
              </a:spcBef>
              <a:spcAft>
                <a:spcPts val="0"/>
              </a:spcAft>
              <a:buClr>
                <a:srgbClr val="595959"/>
              </a:buClr>
              <a:buSzPts val="2800"/>
              <a:buChar char="•"/>
            </a:pPr>
            <a:r>
              <a:rPr lang="en-US" sz="2800" dirty="0">
                <a:solidFill>
                  <a:srgbClr val="595959"/>
                </a:solidFill>
                <a:latin typeface="Corbel"/>
                <a:ea typeface="Corbel"/>
                <a:cs typeface="Corbel"/>
                <a:sym typeface="Corbel"/>
              </a:rPr>
              <a:t>Summary offenses</a:t>
            </a:r>
            <a:endParaRPr dirty="0"/>
          </a:p>
          <a:p>
            <a:pPr marL="800100" lvl="1" indent="-342900" algn="l" rtl="0">
              <a:lnSpc>
                <a:spcPct val="90000"/>
              </a:lnSpc>
              <a:spcBef>
                <a:spcPts val="500"/>
              </a:spcBef>
              <a:spcAft>
                <a:spcPts val="0"/>
              </a:spcAft>
              <a:buClr>
                <a:srgbClr val="595959"/>
              </a:buClr>
              <a:buSzPts val="2800"/>
              <a:buChar char="•"/>
            </a:pPr>
            <a:r>
              <a:rPr lang="en-US" sz="2800" dirty="0">
                <a:solidFill>
                  <a:srgbClr val="595959"/>
                </a:solidFill>
                <a:latin typeface="Corbel"/>
                <a:ea typeface="Corbel"/>
                <a:cs typeface="Corbel"/>
                <a:sym typeface="Corbel"/>
              </a:rPr>
              <a:t>Violations of municipal ordinances</a:t>
            </a:r>
            <a:endParaRPr dirty="0"/>
          </a:p>
          <a:p>
            <a:pPr marL="800100" lvl="1" indent="-342900" algn="l" rtl="0">
              <a:lnSpc>
                <a:spcPct val="90000"/>
              </a:lnSpc>
              <a:spcBef>
                <a:spcPts val="500"/>
              </a:spcBef>
              <a:spcAft>
                <a:spcPts val="0"/>
              </a:spcAft>
              <a:buClr>
                <a:srgbClr val="595959"/>
              </a:buClr>
              <a:buSzPts val="2800"/>
              <a:buChar char="•"/>
            </a:pPr>
            <a:r>
              <a:rPr lang="en-US" sz="2800" dirty="0">
                <a:solidFill>
                  <a:srgbClr val="595959"/>
                </a:solidFill>
                <a:latin typeface="Corbel"/>
                <a:ea typeface="Corbel"/>
                <a:cs typeface="Corbel"/>
                <a:sym typeface="Corbel"/>
              </a:rPr>
              <a:t>Preliminary hearings and arraignments in greater misdemeanor and felony offenses</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155" name="Google Shape;155;p20"/>
          <p:cNvPicPr preferRelativeResize="0"/>
          <p:nvPr/>
        </p:nvPicPr>
        <p:blipFill rotWithShape="1">
          <a:blip r:embed="rId3">
            <a:alphaModFix/>
          </a:blip>
          <a:srcRect l="44985" t="38591" r="26792" b="14363"/>
          <a:stretch/>
        </p:blipFill>
        <p:spPr>
          <a:xfrm>
            <a:off x="212142" y="1469505"/>
            <a:ext cx="5421708" cy="5083695"/>
          </a:xfrm>
          <a:prstGeom prst="rect">
            <a:avLst/>
          </a:prstGeom>
          <a:noFill/>
          <a:ln>
            <a:noFill/>
          </a:ln>
        </p:spPr>
      </p:pic>
      <p:pic>
        <p:nvPicPr>
          <p:cNvPr id="156" name="Google Shape;156;p20"/>
          <p:cNvPicPr preferRelativeResize="0"/>
          <p:nvPr/>
        </p:nvPicPr>
        <p:blipFill rotWithShape="1">
          <a:blip r:embed="rId4">
            <a:alphaModFix/>
          </a:blip>
          <a:srcRect/>
          <a:stretch/>
        </p:blipFill>
        <p:spPr>
          <a:xfrm>
            <a:off x="11223812" y="1"/>
            <a:ext cx="968188" cy="968188"/>
          </a:xfrm>
          <a:prstGeom prst="rect">
            <a:avLst/>
          </a:prstGeom>
          <a:noFill/>
          <a:ln>
            <a:noFill/>
          </a:ln>
        </p:spPr>
      </p:pic>
      <p:sp>
        <p:nvSpPr>
          <p:cNvPr id="157" name="Google Shape;157;p20"/>
          <p:cNvSpPr/>
          <p:nvPr/>
        </p:nvSpPr>
        <p:spPr>
          <a:xfrm>
            <a:off x="9276230" y="1"/>
            <a:ext cx="1947582"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solidFill>
                  <a:srgbClr val="2E74B5"/>
                </a:solidFill>
                <a:latin typeface="Calibri"/>
                <a:ea typeface="Calibri"/>
                <a:cs typeface="Calibri"/>
                <a:sym typeface="Calibri"/>
              </a:rPr>
              <a:t>PENNSYLVANIANS</a:t>
            </a:r>
            <a:r>
              <a:rPr lang="en-US" sz="1400" b="1">
                <a:solidFill>
                  <a:srgbClr val="2E75B5"/>
                </a:solidFill>
                <a:latin typeface="Calibri"/>
                <a:ea typeface="Calibri"/>
                <a:cs typeface="Calibri"/>
                <a:sym typeface="Calibri"/>
              </a:rPr>
              <a:t> </a:t>
            </a:r>
            <a:r>
              <a:rPr lang="en-US" sz="1050" b="1">
                <a:solidFill>
                  <a:srgbClr val="2E75B5"/>
                </a:solidFill>
                <a:latin typeface="Calibri"/>
                <a:ea typeface="Calibri"/>
                <a:cs typeface="Calibri"/>
                <a:sym typeface="Calibri"/>
              </a:rPr>
              <a:t>FOR</a:t>
            </a:r>
            <a:r>
              <a:rPr lang="en-US" sz="1400" b="1">
                <a:solidFill>
                  <a:srgbClr val="2E75B5"/>
                </a:solidFill>
                <a:latin typeface="Calibri"/>
                <a:ea typeface="Calibri"/>
                <a:cs typeface="Calibri"/>
                <a:sym typeface="Calibri"/>
              </a:rPr>
              <a:t> </a:t>
            </a:r>
            <a:r>
              <a:rPr lang="en-US" sz="1400" b="1">
                <a:solidFill>
                  <a:srgbClr val="C00000"/>
                </a:solidFill>
                <a:latin typeface="Calibri"/>
                <a:ea typeface="Calibri"/>
                <a:cs typeface="Calibri"/>
                <a:sym typeface="Calibri"/>
              </a:rPr>
              <a:t>MODERN COURTS</a:t>
            </a:r>
            <a:endParaRPr sz="1400">
              <a:solidFill>
                <a:srgbClr val="C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400"/>
              <a:buFont typeface="Calibri"/>
              <a:buNone/>
            </a:pPr>
            <a:r>
              <a:rPr lang="en-US" b="1" dirty="0">
                <a:solidFill>
                  <a:srgbClr val="C00000"/>
                </a:solidFill>
              </a:rPr>
              <a:t>What are a tenant’s rights? </a:t>
            </a:r>
            <a:endParaRPr b="1" dirty="0">
              <a:solidFill>
                <a:srgbClr val="C00000"/>
              </a:solidFill>
            </a:endParaRPr>
          </a:p>
        </p:txBody>
      </p:sp>
      <p:sp>
        <p:nvSpPr>
          <p:cNvPr id="163" name="Google Shape;163;p21"/>
          <p:cNvSpPr txBox="1">
            <a:spLocks noGrp="1"/>
          </p:cNvSpPr>
          <p:nvPr>
            <p:ph type="body" idx="1"/>
          </p:nvPr>
        </p:nvSpPr>
        <p:spPr>
          <a:xfrm>
            <a:off x="491067" y="1524263"/>
            <a:ext cx="11209800" cy="44862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590"/>
              <a:buChar char="•"/>
            </a:pPr>
            <a:r>
              <a:rPr lang="en-US" sz="2550" dirty="0"/>
              <a:t>Federal and Pennsylvania laws tell us that all individuals have rights against discrimination when they are searching for housing and when they become tenants.</a:t>
            </a:r>
            <a:endParaRPr sz="2550" dirty="0"/>
          </a:p>
          <a:p>
            <a:pPr marL="228600" lvl="0" indent="-228600" algn="l" rtl="0">
              <a:lnSpc>
                <a:spcPct val="90000"/>
              </a:lnSpc>
              <a:spcBef>
                <a:spcPts val="1000"/>
              </a:spcBef>
              <a:spcAft>
                <a:spcPts val="0"/>
              </a:spcAft>
              <a:buClr>
                <a:schemeClr val="dk1"/>
              </a:buClr>
              <a:buSzPts val="2590"/>
              <a:buChar char="•"/>
            </a:pPr>
            <a:r>
              <a:rPr lang="en-US" sz="2550" dirty="0"/>
              <a:t>Discrimination: a landlord, real estate agent or mortgage broker refuses service or changes the quality of service because of color, age, religion, national origin, sex, gender identity, sexual orientation, disability or familial status.</a:t>
            </a:r>
            <a:endParaRPr sz="2550" dirty="0"/>
          </a:p>
          <a:p>
            <a:pPr marL="228600" lvl="0" indent="-228600" algn="l" rtl="0">
              <a:lnSpc>
                <a:spcPct val="90000"/>
              </a:lnSpc>
              <a:spcBef>
                <a:spcPts val="1000"/>
              </a:spcBef>
              <a:spcAft>
                <a:spcPts val="0"/>
              </a:spcAft>
              <a:buClr>
                <a:schemeClr val="dk1"/>
              </a:buClr>
              <a:buSzPts val="2590"/>
              <a:buChar char="•"/>
            </a:pPr>
            <a:r>
              <a:rPr lang="en-US" sz="2550" dirty="0"/>
              <a:t>Housing discrimination is illegal!</a:t>
            </a:r>
            <a:endParaRPr sz="2550" dirty="0"/>
          </a:p>
          <a:p>
            <a:pPr marL="228600" indent="-228600">
              <a:buSzPts val="2590"/>
            </a:pPr>
            <a:r>
              <a:rPr lang="en-US" sz="2550" dirty="0"/>
              <a:t>Instances of discrimination do not require the tenant to go to court. Instead, if a tenant feels that they have been discriminated against, they may file a complaint with the Department of Housing and Urban Development (HUD) (888-799-2085) or with Pennsylvania’s Human Relations Commission (855-866-5718) or County departments on human rights.</a:t>
            </a:r>
            <a:endParaRPr sz="2590" dirty="0"/>
          </a:p>
        </p:txBody>
      </p:sp>
      <p:pic>
        <p:nvPicPr>
          <p:cNvPr id="164" name="Google Shape;164;p21"/>
          <p:cNvPicPr preferRelativeResize="0"/>
          <p:nvPr/>
        </p:nvPicPr>
        <p:blipFill rotWithShape="1">
          <a:blip r:embed="rId3">
            <a:alphaModFix/>
          </a:blip>
          <a:srcRect/>
          <a:stretch/>
        </p:blipFill>
        <p:spPr>
          <a:xfrm>
            <a:off x="11223812" y="1"/>
            <a:ext cx="968188" cy="968188"/>
          </a:xfrm>
          <a:prstGeom prst="rect">
            <a:avLst/>
          </a:prstGeom>
          <a:noFill/>
          <a:ln>
            <a:noFill/>
          </a:ln>
        </p:spPr>
      </p:pic>
      <p:sp>
        <p:nvSpPr>
          <p:cNvPr id="165" name="Google Shape;165;p21"/>
          <p:cNvSpPr/>
          <p:nvPr/>
        </p:nvSpPr>
        <p:spPr>
          <a:xfrm>
            <a:off x="9276230" y="1"/>
            <a:ext cx="1947582"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solidFill>
                  <a:srgbClr val="2E74B5"/>
                </a:solidFill>
                <a:latin typeface="Calibri"/>
                <a:ea typeface="Calibri"/>
                <a:cs typeface="Calibri"/>
                <a:sym typeface="Calibri"/>
              </a:rPr>
              <a:t>PENNSYLVANIANS</a:t>
            </a:r>
            <a:r>
              <a:rPr lang="en-US" sz="1400" b="1">
                <a:solidFill>
                  <a:srgbClr val="2E75B5"/>
                </a:solidFill>
                <a:latin typeface="Calibri"/>
                <a:ea typeface="Calibri"/>
                <a:cs typeface="Calibri"/>
                <a:sym typeface="Calibri"/>
              </a:rPr>
              <a:t> </a:t>
            </a:r>
            <a:r>
              <a:rPr lang="en-US" sz="1050" b="1">
                <a:solidFill>
                  <a:srgbClr val="2E75B5"/>
                </a:solidFill>
                <a:latin typeface="Calibri"/>
                <a:ea typeface="Calibri"/>
                <a:cs typeface="Calibri"/>
                <a:sym typeface="Calibri"/>
              </a:rPr>
              <a:t>FOR</a:t>
            </a:r>
            <a:r>
              <a:rPr lang="en-US" sz="1400" b="1">
                <a:solidFill>
                  <a:srgbClr val="2E75B5"/>
                </a:solidFill>
                <a:latin typeface="Calibri"/>
                <a:ea typeface="Calibri"/>
                <a:cs typeface="Calibri"/>
                <a:sym typeface="Calibri"/>
              </a:rPr>
              <a:t> </a:t>
            </a:r>
            <a:r>
              <a:rPr lang="en-US" sz="1400" b="1">
                <a:solidFill>
                  <a:srgbClr val="C00000"/>
                </a:solidFill>
                <a:latin typeface="Calibri"/>
                <a:ea typeface="Calibri"/>
                <a:cs typeface="Calibri"/>
                <a:sym typeface="Calibri"/>
              </a:rPr>
              <a:t>MODERN COURTS</a:t>
            </a:r>
            <a:endParaRPr sz="1400">
              <a:solidFill>
                <a:srgbClr val="C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4400"/>
              <a:buFont typeface="Calibri"/>
              <a:buNone/>
            </a:pPr>
            <a:r>
              <a:rPr lang="en-US" b="1">
                <a:solidFill>
                  <a:srgbClr val="C00000"/>
                </a:solidFill>
              </a:rPr>
              <a:t>Examples of Discrimination</a:t>
            </a:r>
            <a:endParaRPr b="1">
              <a:solidFill>
                <a:srgbClr val="C00000"/>
              </a:solidFill>
            </a:endParaRPr>
          </a:p>
        </p:txBody>
      </p:sp>
      <p:sp>
        <p:nvSpPr>
          <p:cNvPr id="171" name="Google Shape;171;p22"/>
          <p:cNvSpPr txBox="1">
            <a:spLocks noGrp="1"/>
          </p:cNvSpPr>
          <p:nvPr>
            <p:ph type="body" idx="1"/>
          </p:nvPr>
        </p:nvSpPr>
        <p:spPr>
          <a:xfrm>
            <a:off x="838200" y="1951567"/>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The landlord says that the rent is higher than advertised after meeting the potential tenant in person</a:t>
            </a:r>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The landlord does not allow full use of all home facilities because of race</a:t>
            </a:r>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An advertisement states that a property is only available to people without children</a:t>
            </a:r>
            <a:endParaRPr/>
          </a:p>
        </p:txBody>
      </p:sp>
      <p:pic>
        <p:nvPicPr>
          <p:cNvPr id="172" name="Google Shape;172;p22"/>
          <p:cNvPicPr preferRelativeResize="0"/>
          <p:nvPr/>
        </p:nvPicPr>
        <p:blipFill rotWithShape="1">
          <a:blip r:embed="rId3">
            <a:alphaModFix/>
          </a:blip>
          <a:srcRect/>
          <a:stretch/>
        </p:blipFill>
        <p:spPr>
          <a:xfrm>
            <a:off x="11223812" y="1"/>
            <a:ext cx="968188" cy="968188"/>
          </a:xfrm>
          <a:prstGeom prst="rect">
            <a:avLst/>
          </a:prstGeom>
          <a:noFill/>
          <a:ln>
            <a:noFill/>
          </a:ln>
        </p:spPr>
      </p:pic>
      <p:sp>
        <p:nvSpPr>
          <p:cNvPr id="173" name="Google Shape;173;p22"/>
          <p:cNvSpPr/>
          <p:nvPr/>
        </p:nvSpPr>
        <p:spPr>
          <a:xfrm>
            <a:off x="9276230" y="1"/>
            <a:ext cx="1947582"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solidFill>
                  <a:srgbClr val="2E74B5"/>
                </a:solidFill>
                <a:latin typeface="Calibri"/>
                <a:ea typeface="Calibri"/>
                <a:cs typeface="Calibri"/>
                <a:sym typeface="Calibri"/>
              </a:rPr>
              <a:t>PENNSYLVANIANS</a:t>
            </a:r>
            <a:r>
              <a:rPr lang="en-US" sz="1400" b="1">
                <a:solidFill>
                  <a:srgbClr val="2E75B5"/>
                </a:solidFill>
                <a:latin typeface="Calibri"/>
                <a:ea typeface="Calibri"/>
                <a:cs typeface="Calibri"/>
                <a:sym typeface="Calibri"/>
              </a:rPr>
              <a:t> </a:t>
            </a:r>
            <a:r>
              <a:rPr lang="en-US" sz="1050" b="1">
                <a:solidFill>
                  <a:srgbClr val="2E75B5"/>
                </a:solidFill>
                <a:latin typeface="Calibri"/>
                <a:ea typeface="Calibri"/>
                <a:cs typeface="Calibri"/>
                <a:sym typeface="Calibri"/>
              </a:rPr>
              <a:t>FOR</a:t>
            </a:r>
            <a:r>
              <a:rPr lang="en-US" sz="1400" b="1">
                <a:solidFill>
                  <a:srgbClr val="2E75B5"/>
                </a:solidFill>
                <a:latin typeface="Calibri"/>
                <a:ea typeface="Calibri"/>
                <a:cs typeface="Calibri"/>
                <a:sym typeface="Calibri"/>
              </a:rPr>
              <a:t> </a:t>
            </a:r>
            <a:r>
              <a:rPr lang="en-US" sz="1400" b="1">
                <a:solidFill>
                  <a:srgbClr val="C00000"/>
                </a:solidFill>
                <a:latin typeface="Calibri"/>
                <a:ea typeface="Calibri"/>
                <a:cs typeface="Calibri"/>
                <a:sym typeface="Calibri"/>
              </a:rPr>
              <a:t>MODERN COURTS</a:t>
            </a:r>
            <a:endParaRPr sz="1400">
              <a:solidFill>
                <a:srgbClr val="C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CE5BA09DE1B04E859A33AA05498A55" ma:contentTypeVersion="15" ma:contentTypeDescription="Create a new document." ma:contentTypeScope="" ma:versionID="1c798f1327ef946d3db2aa9ee307c523">
  <xsd:schema xmlns:xsd="http://www.w3.org/2001/XMLSchema" xmlns:xs="http://www.w3.org/2001/XMLSchema" xmlns:p="http://schemas.microsoft.com/office/2006/metadata/properties" xmlns:ns2="aab0f5f2-f3fb-4016-aa0d-a64d8a5fbceb" xmlns:ns3="8b10d555-fe23-4163-8aa4-fbfd69133892" targetNamespace="http://schemas.microsoft.com/office/2006/metadata/properties" ma:root="true" ma:fieldsID="6caea7e688a6d825863a78e694c09fc4" ns2:_="" ns3:_="">
    <xsd:import namespace="aab0f5f2-f3fb-4016-aa0d-a64d8a5fbceb"/>
    <xsd:import namespace="8b10d555-fe23-4163-8aa4-fbfd6913389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b0f5f2-f3fb-4016-aa0d-a64d8a5fbce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b10d555-fe23-4163-8aa4-fbfd69133892"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aab0f5f2-f3fb-4016-aa0d-a64d8a5fbceb">
      <UserInfo>
        <DisplayName>Chelsea Smith</DisplayName>
        <AccountId>313</AccountId>
        <AccountType/>
      </UserInfo>
      <UserInfo>
        <DisplayName>Daniel Parsons</DisplayName>
        <AccountId>326</AccountId>
        <AccountType/>
      </UserInfo>
      <UserInfo>
        <DisplayName>Michelle Jordan</DisplayName>
        <AccountId>233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47C650-1637-4543-B8D5-961D701D9A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b0f5f2-f3fb-4016-aa0d-a64d8a5fbceb"/>
    <ds:schemaRef ds:uri="8b10d555-fe23-4163-8aa4-fbfd691338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62382C-AF96-4D28-9A56-DB39D040784B}">
  <ds:schemaRefs>
    <ds:schemaRef ds:uri="http://purl.org/dc/dcmitype/"/>
    <ds:schemaRef ds:uri="http://schemas.microsoft.com/office/infopath/2007/PartnerControls"/>
    <ds:schemaRef ds:uri="http://purl.org/dc/elements/1.1/"/>
    <ds:schemaRef ds:uri="http://schemas.microsoft.com/office/2006/metadata/properties"/>
    <ds:schemaRef ds:uri="8b10d555-fe23-4163-8aa4-fbfd69133892"/>
    <ds:schemaRef ds:uri="http://schemas.microsoft.com/office/2006/documentManagement/types"/>
    <ds:schemaRef ds:uri="http://purl.org/dc/terms/"/>
    <ds:schemaRef ds:uri="aab0f5f2-f3fb-4016-aa0d-a64d8a5fbceb"/>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0C869D4-6B03-4314-9226-991F6FBEC1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418</TotalTime>
  <Words>4147</Words>
  <Application>Microsoft Office PowerPoint</Application>
  <PresentationFormat>Widescreen</PresentationFormat>
  <Paragraphs>323</Paragraphs>
  <Slides>43</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Corbel</vt:lpstr>
      <vt:lpstr>Arial</vt:lpstr>
      <vt:lpstr>Calibri</vt:lpstr>
      <vt:lpstr>Office Theme</vt:lpstr>
      <vt:lpstr>  PMC Shares™ Landlord-Tenant Disputes Hosted by:  Allegheny County Law Library Presenters:  Judge David Barton &amp; Judge Richard King  September 22, 2021</vt:lpstr>
      <vt:lpstr>30 Years of Fighting for Fair Courts in Pennsylvania </vt:lpstr>
      <vt:lpstr>PMC’s History </vt:lpstr>
      <vt:lpstr>The Work We Do </vt:lpstr>
      <vt:lpstr>PMC in the Community™ </vt:lpstr>
      <vt:lpstr>What to know before going to Court</vt:lpstr>
      <vt:lpstr>Where do landlord-tenant disputes fit in?</vt:lpstr>
      <vt:lpstr>What are a tenant’s rights? </vt:lpstr>
      <vt:lpstr>Examples of Discrimination</vt:lpstr>
      <vt:lpstr>What other rights do tenants have?</vt:lpstr>
      <vt:lpstr>What are a landlord’s rights?</vt:lpstr>
      <vt:lpstr>What are a tenant’s responsibilities?</vt:lpstr>
      <vt:lpstr>What are a landlord’s responsibilities?</vt:lpstr>
      <vt:lpstr>Landlord Responsibilities (Continued)</vt:lpstr>
      <vt:lpstr>What is a lease?</vt:lpstr>
      <vt:lpstr>What can a lease contain?</vt:lpstr>
      <vt:lpstr>Resolving issues outside of the court</vt:lpstr>
      <vt:lpstr>What is an eviction?</vt:lpstr>
      <vt:lpstr>Going to Court</vt:lpstr>
      <vt:lpstr>How does a Civil Suit work?</vt:lpstr>
      <vt:lpstr>How a Case Gets to Court</vt:lpstr>
      <vt:lpstr>What a landlord should bring to court to support its  case</vt:lpstr>
      <vt:lpstr>What a tenant should bring to court to support its case</vt:lpstr>
      <vt:lpstr>Who has power?</vt:lpstr>
      <vt:lpstr>Obtaining a Stay of Eviction</vt:lpstr>
      <vt:lpstr>Appealing a decision</vt:lpstr>
      <vt:lpstr>PowerPoint Presentation</vt:lpstr>
      <vt:lpstr>Emergency Rental Assistance Program (ERAP)</vt:lpstr>
      <vt:lpstr>ERAP Application Form &amp; Assistance</vt:lpstr>
      <vt:lpstr>Allegheny County Response to Covid-19  and ERAP</vt:lpstr>
      <vt:lpstr>PowerPoint Presentation</vt:lpstr>
      <vt:lpstr>PowerPoint Presentation</vt:lpstr>
      <vt:lpstr>PowerPoint Presentation</vt:lpstr>
      <vt:lpstr>PowerPoint Presentation</vt:lpstr>
      <vt:lpstr>PowerPoint Presentation</vt:lpstr>
      <vt:lpstr>How did August 6 Order Change Eviction Procedure in Magistrate District Courts?</vt:lpstr>
      <vt:lpstr>Other Resources</vt:lpstr>
      <vt:lpstr>Allegheny County Law Library</vt:lpstr>
      <vt:lpstr>3)  PA Cases:       West’s Pennsylvania Digest 2d  Landlord and Tenant     Secondary Sources   1)  Encyclopedias Pennsylvania Law Encyclopedia, 2d         Vols. 30 &amp; 31, Landlord and Tenant KFP65.P42  Standard Pennsylvania Practice 2d.  Landlord and tenant  KFP530.S7  Summary of Pennsylvania Jurisprudence 2d.  Vol. 8 Property.  KFP65.L42   2)  Citators Shepard’s Pennsylvania Citations  KeyCite (Westlaw) </vt:lpstr>
      <vt:lpstr>3)  Book Subjects      Pennsylvania landlord and tenant                                     Pennsylvania leases      Pennsylvania evictions  Also, browse the Main Reading Room shelves at KFP117   4)  Forms Civil / Housing Court Forms, Filing Fees &amp; FAQs  https://www.alleghenycourts.us/civil/Housing_Court.aspx  Dunlap-Hanna Pennsylvania Forms.       Vol. 5 Real Property, Chapter 58 Leases KFP68.M4 </vt:lpstr>
      <vt:lpstr>               5)  Introductory Resources      *Every Landlord’s Legal Guide by Marcia Stewart, Ralph Warner &amp; Janet Portman. 13th ed. KF590.Z9S74 2016 Self-Help Collection       *Every Tenant’s Legal Guide by Janet Portman and Marcia Stewart. 8th ed. KF590.Z9P67 2015 Self-Help Collection      *Landlord Tenant Law in a Nutshell by David S. Hill. 6th ed. KF590 .Z9 H45 2018 Renter’s Rights: the Basics by Janet Portman and Marcia Stewart. 9th ed. KF 590 .Z9 673 2018 Self-Help Collection      *Understanding Property Law by John Sprankling. KF561 .S67 2017 4th ed. located at DCLI  6) Treatises (2012 or newer)      *Bisel’s Pennsylvania Real Estate Lawsource. KFP112 .A3 2021      *Landlord-tenant Law: From Lease to Eviction. NBI KFP117 .A75 L3635 2020      *Representing Residential Landlords and Tenants. PBI. KFP117 .R46 2020      *Retail, Office and Restaurant Leases: Key Provisions and Warranties by Charles E. Bobins. NBI. KFP117.3 .A75 R48 2015      *Retail, Office and Restaurant Leases: Key Provisions and Warranties by Thomas Gacki. NBI. KFP117.3 .A75 R48 2015b      *Thorny Issues in Pennsylvania Landlord Tenant Law. PBI. KFP117 .A75 T48 2016 =/states/pennsylvania/renting/tenantright           </vt:lpstr>
      <vt:lpstr>7) Websites        *Overview of Landlord-Tenant Laws in Pennsylvania. NOLO - http://www.nolo.com/legal-encyclopedia/overview-landlord-tenant-laws-pennsylvania.html      *Pennsylvania Landlord Tenant Law Landlord Protection Agency – https://www.thelpa.com/lpa/landlord-tenant-law/pennsylvania-landlord-tenant-law.html      *Pennsylvania Rental Laws Apartments.com - https://www.apartments.com/rental-manager/resources/state-laws/pennsylvania      *Pennsylvania Security Deposit Law Landlord Protection Agency – https://www.thelpa.com/lpa/landlord-tenant-law/pennsylvania-security-deposit-law.html      *Tenant Rights PaLawHelp.org - https://www.palawhelp.org/issues/housing-     *and-shelter/tenants-rights      *Tenant Rights, Laws and Protections: Pennsylvania HUD - https://portal.hud.gov/hudportal/HUD?src</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PMC Shares™ Landlord-Tenant Disputes</dc:title>
  <dc:creator>Thomas Pietryla</dc:creator>
  <cp:lastModifiedBy>Deborah Gross</cp:lastModifiedBy>
  <cp:revision>484</cp:revision>
  <dcterms:modified xsi:type="dcterms:W3CDTF">2021-09-23T00:00:33Z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0x01010021CE5BA09DE1B04E859A33AA05498A55</vt:lpwstr>
  </property>
</Properties>
</file>