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48" r:id="rId5"/>
  </p:sldMasterIdLst>
  <p:notesMasterIdLst>
    <p:notesMasterId r:id="rId58"/>
  </p:notesMasterIdLst>
  <p:handoutMasterIdLst>
    <p:handoutMasterId r:id="rId59"/>
  </p:handoutMasterIdLst>
  <p:sldIdLst>
    <p:sldId id="278" r:id="rId6"/>
    <p:sldId id="344" r:id="rId7"/>
    <p:sldId id="340" r:id="rId8"/>
    <p:sldId id="345" r:id="rId9"/>
    <p:sldId id="346" r:id="rId10"/>
    <p:sldId id="342" r:id="rId11"/>
    <p:sldId id="304" r:id="rId12"/>
    <p:sldId id="347" r:id="rId13"/>
    <p:sldId id="320" r:id="rId14"/>
    <p:sldId id="321" r:id="rId15"/>
    <p:sldId id="323" r:id="rId16"/>
    <p:sldId id="322" r:id="rId17"/>
    <p:sldId id="330" r:id="rId18"/>
    <p:sldId id="285" r:id="rId19"/>
    <p:sldId id="286" r:id="rId20"/>
    <p:sldId id="287" r:id="rId21"/>
    <p:sldId id="317" r:id="rId22"/>
    <p:sldId id="288" r:id="rId23"/>
    <p:sldId id="328" r:id="rId24"/>
    <p:sldId id="299" r:id="rId25"/>
    <p:sldId id="327" r:id="rId26"/>
    <p:sldId id="318" r:id="rId27"/>
    <p:sldId id="303" r:id="rId28"/>
    <p:sldId id="289" r:id="rId29"/>
    <p:sldId id="336" r:id="rId30"/>
    <p:sldId id="290" r:id="rId31"/>
    <p:sldId id="300" r:id="rId32"/>
    <p:sldId id="307" r:id="rId33"/>
    <p:sldId id="308" r:id="rId34"/>
    <p:sldId id="309" r:id="rId35"/>
    <p:sldId id="310" r:id="rId36"/>
    <p:sldId id="293" r:id="rId37"/>
    <p:sldId id="319" r:id="rId38"/>
    <p:sldId id="302" r:id="rId39"/>
    <p:sldId id="295" r:id="rId40"/>
    <p:sldId id="315" r:id="rId41"/>
    <p:sldId id="297" r:id="rId42"/>
    <p:sldId id="313" r:id="rId43"/>
    <p:sldId id="316" r:id="rId44"/>
    <p:sldId id="329" r:id="rId45"/>
    <p:sldId id="296" r:id="rId46"/>
    <p:sldId id="333" r:id="rId47"/>
    <p:sldId id="334" r:id="rId48"/>
    <p:sldId id="335" r:id="rId49"/>
    <p:sldId id="337" r:id="rId50"/>
    <p:sldId id="324" r:id="rId51"/>
    <p:sldId id="343" r:id="rId52"/>
    <p:sldId id="339" r:id="rId53"/>
    <p:sldId id="348" r:id="rId54"/>
    <p:sldId id="349" r:id="rId55"/>
    <p:sldId id="350" r:id="rId56"/>
    <p:sldId id="305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6EA6"/>
    <a:srgbClr val="FFFFFF"/>
    <a:srgbClr val="A6A6A6"/>
    <a:srgbClr val="595959"/>
    <a:srgbClr val="FFFF00"/>
    <a:srgbClr val="81BCC7"/>
    <a:srgbClr val="80BBCA"/>
    <a:srgbClr val="92BECA"/>
    <a:srgbClr val="90BB23"/>
    <a:srgbClr val="40B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0" autoAdjust="0"/>
    <p:restoredTop sz="96395" autoAdjust="0"/>
  </p:normalViewPr>
  <p:slideViewPr>
    <p:cSldViewPr snapToGrid="0">
      <p:cViewPr varScale="1">
        <p:scale>
          <a:sx n="73" d="100"/>
          <a:sy n="73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50F1F77-0FDD-4CEF-8CE3-6596D7ED62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17D54E-8100-4872-8AF0-39F3727FB2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1BDF1-0C23-4D6E-BDB6-D83614E7CB3F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9D969E-2A1B-455E-95FB-AB399A2DE6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070D06-6511-4CAC-8503-A52685CE16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22E74-4A44-4A58-9D54-EB108DAEC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855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58F17-591D-4FAE-B71A-8A081249D769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F6859-042C-4B80-873A-544528B0AD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82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chemeClr val="bg1">
                <a:lumMod val="75000"/>
              </a:schemeClr>
            </a:gs>
            <a:gs pos="28000">
              <a:schemeClr val="tx1">
                <a:lumMod val="50000"/>
                <a:lumOff val="50000"/>
              </a:schemeClr>
            </a:gs>
            <a:gs pos="98000">
              <a:schemeClr val="tx1">
                <a:lumMod val="75000"/>
                <a:lumOff val="2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3EA8470-A4B0-4D85-98ED-0A822041BAB0}"/>
              </a:ext>
            </a:extLst>
          </p:cNvPr>
          <p:cNvSpPr/>
          <p:nvPr userDrawn="1"/>
        </p:nvSpPr>
        <p:spPr>
          <a:xfrm>
            <a:off x="3289874" y="4668819"/>
            <a:ext cx="8902126" cy="14271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180598-73E8-41A4-A29B-4E29C2791D7E}"/>
              </a:ext>
            </a:extLst>
          </p:cNvPr>
          <p:cNvSpPr/>
          <p:nvPr userDrawn="1"/>
        </p:nvSpPr>
        <p:spPr>
          <a:xfrm>
            <a:off x="3289874" y="761997"/>
            <a:ext cx="8902126" cy="38322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C24467-2B73-4438-AD75-4AE0A86FA910}"/>
              </a:ext>
            </a:extLst>
          </p:cNvPr>
          <p:cNvSpPr/>
          <p:nvPr userDrawn="1"/>
        </p:nvSpPr>
        <p:spPr>
          <a:xfrm>
            <a:off x="0" y="761998"/>
            <a:ext cx="3200400" cy="5334001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2622" y="1298448"/>
            <a:ext cx="7187529" cy="2922551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2622" y="4876090"/>
            <a:ext cx="7187529" cy="91440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7/14/2018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719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630838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630837" y="2526525"/>
            <a:ext cx="1057468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D1906FD-7264-467E-8A95-6A1598BBAE1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83974" y="2684769"/>
            <a:ext cx="4213601" cy="52183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1D9479BE-4889-4C54-8C9E-50648BC0238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684769"/>
            <a:ext cx="4731990" cy="52183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8CBEFBB2-2C32-4339-A0D7-FE21D732939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25243"/>
            <a:ext cx="4731991" cy="2764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9D350AFD-FA04-40B5-BB0C-750B91312F9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783974" y="3225243"/>
            <a:ext cx="4213601" cy="2764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6811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630838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630837" y="2526525"/>
            <a:ext cx="1057468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78439C3-2539-4484-8848-B8140826D7D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83974" y="2684769"/>
            <a:ext cx="4235826" cy="33045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AC8FBFBF-CD25-4076-8A61-06DD30C048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684768"/>
            <a:ext cx="4731991" cy="33045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2323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3705041" y="763792"/>
            <a:ext cx="7857285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11804486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864110"/>
            <a:ext cx="2947482" cy="1822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5601C1-348E-4149-A60A-012B14EBE9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7/14/2018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54FB1F0-6244-4B59-A42E-7B0515D37C8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52920" y="2686640"/>
            <a:ext cx="2947481" cy="32441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52A72E56-7D9E-4CDE-9E60-7770E79CF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69268" y="864111"/>
            <a:ext cx="7486120" cy="5066714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940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630838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630837" y="2526525"/>
            <a:ext cx="1057468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65B3165-6F10-4D0F-9BC8-B4C451444D6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62466" y="2684770"/>
            <a:ext cx="1259814" cy="33045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0EC084C-1181-4416-B55B-179995FCEE9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83974" y="2684770"/>
            <a:ext cx="9120217" cy="33045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6095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170462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87810" y="2526525"/>
            <a:ext cx="1090597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:p14="http://schemas.microsoft.com/office/powerpoint/2010/main" val="346007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AA5E670-4D55-43E7-A5BE-FE9C80961E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:p14="http://schemas.microsoft.com/office/powerpoint/2010/main" val="3321634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08E3C-9AC4-452E-A53D-D5471AD9A09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2874-1522-4A90-82F6-C9A71510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53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08E3C-9AC4-452E-A53D-D5471AD9A09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2874-1522-4A90-82F6-C9A71510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34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08E3C-9AC4-452E-A53D-D5471AD9A09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2874-1522-4A90-82F6-C9A71510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98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08E3C-9AC4-452E-A53D-D5471AD9A09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2874-1522-4A90-82F6-C9A71510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15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tx1">
              <a:lumMod val="65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7/14/2018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6248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08E3C-9AC4-452E-A53D-D5471AD9A09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2874-1522-4A90-82F6-C9A71510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65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08E3C-9AC4-452E-A53D-D5471AD9A09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2874-1522-4A90-82F6-C9A71510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39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08E3C-9AC4-452E-A53D-D5471AD9A09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2874-1522-4A90-82F6-C9A71510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7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08E3C-9AC4-452E-A53D-D5471AD9A09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2874-1522-4A90-82F6-C9A71510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23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08E3C-9AC4-452E-A53D-D5471AD9A09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2874-1522-4A90-82F6-C9A71510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5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08E3C-9AC4-452E-A53D-D5471AD9A09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2874-1522-4A90-82F6-C9A71510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24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08E3C-9AC4-452E-A53D-D5471AD9A09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2874-1522-4A90-82F6-C9A71510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79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3705041" y="763792"/>
            <a:ext cx="7857285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11815244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2043953"/>
            <a:ext cx="2947482" cy="36810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5601C1-348E-4149-A60A-012B14EBE9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:p14="http://schemas.microsoft.com/office/powerpoint/2010/main" val="3901603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Top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170462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87810" y="2526525"/>
            <a:ext cx="1090597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0772FB0-32ED-4DB8-9F56-587A5BEF3F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83974" y="2684770"/>
            <a:ext cx="9120216" cy="3304549"/>
          </a:xfrm>
        </p:spPr>
        <p:txBody>
          <a:bodyPr anchor="ctr" anchorCtr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200" cap="none" spc="0" baseline="0">
                <a:solidFill>
                  <a:schemeClr val="bg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:p14="http://schemas.microsoft.com/office/powerpoint/2010/main" val="2316194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90D47E-B3B8-440E-9F42-8E8BF157EBFB}"/>
              </a:ext>
            </a:extLst>
          </p:cNvPr>
          <p:cNvSpPr/>
          <p:nvPr userDrawn="1"/>
        </p:nvSpPr>
        <p:spPr>
          <a:xfrm>
            <a:off x="8722615" y="761103"/>
            <a:ext cx="3469385" cy="533579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3566" y="2345167"/>
            <a:ext cx="2947482" cy="33763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F71A73-3F86-47BC-8F23-CF55E86418C3}"/>
              </a:ext>
            </a:extLst>
          </p:cNvPr>
          <p:cNvSpPr/>
          <p:nvPr userDrawn="1"/>
        </p:nvSpPr>
        <p:spPr>
          <a:xfrm>
            <a:off x="573233" y="761103"/>
            <a:ext cx="8065158" cy="5335793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1134" y="860611"/>
            <a:ext cx="7315200" cy="512064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5601C1-348E-4149-A60A-012B14EBE9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7/14/2018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CA5BF5-DE7F-4460-817D-AE1BAC336C92}"/>
              </a:ext>
            </a:extLst>
          </p:cNvPr>
          <p:cNvSpPr/>
          <p:nvPr userDrawn="1"/>
        </p:nvSpPr>
        <p:spPr>
          <a:xfrm>
            <a:off x="1" y="753035"/>
            <a:ext cx="494852" cy="5335793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733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and 4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3705041" y="763792"/>
            <a:ext cx="7857285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11804486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2043953"/>
            <a:ext cx="2947482" cy="36810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69268" y="864108"/>
            <a:ext cx="3618054" cy="24492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5601C1-348E-4149-A60A-012B14EBE9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7/14/2018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71F6AA6-44A2-4F03-9FFE-66D0E2F0C92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740240" y="864108"/>
            <a:ext cx="3618054" cy="24492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1AAA51A-AC54-4EAF-98E6-2A338021A4D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869268" y="3481577"/>
            <a:ext cx="3618054" cy="24492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525DB2A-A40E-4DE5-8DA6-5FB847C0F0D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740240" y="3481577"/>
            <a:ext cx="3618054" cy="24492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038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s_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CCA687-AB7D-4035-849A-4D9F7C0401C1}"/>
              </a:ext>
            </a:extLst>
          </p:cNvPr>
          <p:cNvSpPr/>
          <p:nvPr userDrawn="1"/>
        </p:nvSpPr>
        <p:spPr>
          <a:xfrm>
            <a:off x="-1" y="2526525"/>
            <a:ext cx="3068514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B57C12-8635-490F-AC5E-880EE5EFB9F2}"/>
              </a:ext>
            </a:extLst>
          </p:cNvPr>
          <p:cNvSpPr/>
          <p:nvPr userDrawn="1"/>
        </p:nvSpPr>
        <p:spPr>
          <a:xfrm>
            <a:off x="3200401" y="2526525"/>
            <a:ext cx="848164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F4D011-4812-426A-AF72-052AC843FFB5}"/>
              </a:ext>
            </a:extLst>
          </p:cNvPr>
          <p:cNvSpPr/>
          <p:nvPr userDrawn="1"/>
        </p:nvSpPr>
        <p:spPr>
          <a:xfrm>
            <a:off x="0" y="758952"/>
            <a:ext cx="3068515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933F083-BCA0-42F4-BB66-81AD5A4D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954" y="2637691"/>
            <a:ext cx="2431210" cy="33470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0193E2-84B1-4994-8F97-4A2EBCE6D1A5}"/>
              </a:ext>
            </a:extLst>
          </p:cNvPr>
          <p:cNvSpPr/>
          <p:nvPr userDrawn="1"/>
        </p:nvSpPr>
        <p:spPr>
          <a:xfrm>
            <a:off x="11815866" y="2526524"/>
            <a:ext cx="376134" cy="35679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69071-305C-4C40-87F4-0EE8553B66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7275" y="2638425"/>
            <a:ext cx="8091488" cy="33464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8501626-512F-4A26-9857-5FC55FC3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:p14="http://schemas.microsoft.com/office/powerpoint/2010/main" val="3909546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s Titl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B57C12-8635-490F-AC5E-880EE5EFB9F2}"/>
              </a:ext>
            </a:extLst>
          </p:cNvPr>
          <p:cNvSpPr/>
          <p:nvPr userDrawn="1"/>
        </p:nvSpPr>
        <p:spPr>
          <a:xfrm>
            <a:off x="527125" y="2524913"/>
            <a:ext cx="848164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CCA687-AB7D-4035-849A-4D9F7C0401C1}"/>
              </a:ext>
            </a:extLst>
          </p:cNvPr>
          <p:cNvSpPr/>
          <p:nvPr userDrawn="1"/>
        </p:nvSpPr>
        <p:spPr>
          <a:xfrm>
            <a:off x="9118064" y="2524912"/>
            <a:ext cx="3068514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F4D011-4812-426A-AF72-052AC843FFB5}"/>
              </a:ext>
            </a:extLst>
          </p:cNvPr>
          <p:cNvSpPr/>
          <p:nvPr userDrawn="1"/>
        </p:nvSpPr>
        <p:spPr>
          <a:xfrm>
            <a:off x="9118063" y="765851"/>
            <a:ext cx="3068515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933F083-BCA0-42F4-BB66-81AD5A4D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5958" y="2641544"/>
            <a:ext cx="2431210" cy="33470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0193E2-84B1-4994-8F97-4A2EBCE6D1A5}"/>
              </a:ext>
            </a:extLst>
          </p:cNvPr>
          <p:cNvSpPr/>
          <p:nvPr userDrawn="1"/>
        </p:nvSpPr>
        <p:spPr>
          <a:xfrm>
            <a:off x="15348" y="2531097"/>
            <a:ext cx="376134" cy="35679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69071-305C-4C40-87F4-0EE8553B66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203" y="2633375"/>
            <a:ext cx="8091488" cy="33464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8501626-512F-4A26-9857-5FC55FC3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:p14="http://schemas.microsoft.com/office/powerpoint/2010/main" val="66022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_by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FEA5CF-263B-4BE3-8A0F-4F64C91A3E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9B4BDF-0731-43A1-9FA4-B813CCABFFBD}"/>
              </a:ext>
            </a:extLst>
          </p:cNvPr>
          <p:cNvSpPr/>
          <p:nvPr userDrawn="1"/>
        </p:nvSpPr>
        <p:spPr>
          <a:xfrm>
            <a:off x="0" y="2661238"/>
            <a:ext cx="4044464" cy="313131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E936B2-F67D-47E2-B4EF-BFB09DFAE723}"/>
              </a:ext>
            </a:extLst>
          </p:cNvPr>
          <p:cNvSpPr/>
          <p:nvPr userDrawn="1"/>
        </p:nvSpPr>
        <p:spPr>
          <a:xfrm>
            <a:off x="7746025" y="1065452"/>
            <a:ext cx="4445977" cy="472709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D99AE2-0582-4909-A290-DE0718ED189B}"/>
              </a:ext>
            </a:extLst>
          </p:cNvPr>
          <p:cNvSpPr/>
          <p:nvPr userDrawn="1"/>
        </p:nvSpPr>
        <p:spPr>
          <a:xfrm>
            <a:off x="2" y="1065451"/>
            <a:ext cx="4044465" cy="1478849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0F68EA6-727E-4DCD-8AC2-A483CE5A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76" y="2795380"/>
            <a:ext cx="3369512" cy="2880230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3000" noProof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C504EF3-1237-4467-9FD5-E0E43C1BA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929197" y="1206481"/>
            <a:ext cx="4079631" cy="446912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668056DE-DA3F-41EF-A93F-C50A4A789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:p14="http://schemas.microsoft.com/office/powerpoint/2010/main" val="1018146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7/14/2018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fld id="{2F5601C1-348E-4149-A60A-012B14EBE97F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410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2" r:id="rId3"/>
    <p:sldLayoutId id="2147483672" r:id="rId4"/>
    <p:sldLayoutId id="2147483676" r:id="rId5"/>
    <p:sldLayoutId id="2147483677" r:id="rId6"/>
    <p:sldLayoutId id="2147483673" r:id="rId7"/>
    <p:sldLayoutId id="2147483678" r:id="rId8"/>
    <p:sldLayoutId id="2147483674" r:id="rId9"/>
    <p:sldLayoutId id="2147483682" r:id="rId10"/>
    <p:sldLayoutId id="2147483684" r:id="rId11"/>
    <p:sldLayoutId id="2147483680" r:id="rId12"/>
    <p:sldLayoutId id="2147483683" r:id="rId13"/>
    <p:sldLayoutId id="2147483679" r:id="rId14"/>
    <p:sldLayoutId id="214748366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08E3C-9AC4-452E-A53D-D5471AD9A09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62874-1522-4A90-82F6-C9A71510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4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courts.us/news-and-statistics/news/news-detail/1084/a-closer-look-at-protection-from-abuse-orders-in-pennsylvania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courts.us/news-and-statistics/news/news-detail/1084/a-closer-look-at-protection-from-abuse-orders-in-pennsylvania" TargetMode="Externa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courts.us/news-and-statistics/news/news-detail/1084/a-closer-look-at-protection-from-abuse-orders-in-pennsylvania" TargetMode="Externa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nlsa.us/" TargetMode="Externa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courts.us/news-and-statistics/news/news-detail/1084/a-closer-look-at-protection-from-abuse-orders-in-pennsylvania" TargetMode="Externa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lo.com/legal-%20encyclopedia/domestic-violence-33813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leghenycourts.us/family/Default.aspx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jpe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pcadv.org/about-abuse/intervention/how-to-get-a-restraining-order/" TargetMode="External"/><Relationship Id="rId5" Type="http://schemas.openxmlformats.org/officeDocument/2006/relationships/hyperlink" Target="https://www.palawhelp.org/resource/protection%20from%20abuse-7" TargetMode="External"/><Relationship Id="rId4" Type="http://schemas.openxmlformats.org/officeDocument/2006/relationships/hyperlink" Target="https://www.womenslaw.org/laws/pa/restraining-orders/protection-abuse-orders-pfa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://www.centerforvictims.org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crisiscenternorth.org/" TargetMode="External"/><Relationship Id="rId5" Type="http://schemas.openxmlformats.org/officeDocument/2006/relationships/hyperlink" Target="http://www.wcspittsburgh.org/" TargetMode="External"/><Relationship Id="rId4" Type="http://schemas.openxmlformats.org/officeDocument/2006/relationships/hyperlink" Target="http://www.akhopecenter.org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blackGray">
      <p:bgPr>
        <a:gradFill flip="none" rotWithShape="1">
          <a:gsLst>
            <a:gs pos="0">
              <a:schemeClr val="tx1">
                <a:lumMod val="50000"/>
              </a:schemeClr>
            </a:gs>
            <a:gs pos="49000">
              <a:schemeClr val="tx1">
                <a:lumMod val="50000"/>
              </a:schemeClr>
            </a:gs>
            <a:gs pos="97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B9AC2C2-8572-458B-92E0-FCFC56DAF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61998"/>
            <a:ext cx="3200400" cy="533400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2B5859-9D6F-46C0-ABF0-023C6B7412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289874" y="761997"/>
            <a:ext cx="8902126" cy="38322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21E24A-B45F-4E84-817F-A0D105887F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Protection from Abuse Hearing Process in Allegheny County</a:t>
            </a:r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9E9A52-DC4D-4073-B101-9B4108DAAD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289874" y="4668819"/>
            <a:ext cx="8902126" cy="14271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Allegheny County Law Library </a:t>
            </a:r>
            <a:endParaRPr lang="en-US"/>
          </a:p>
          <a:p>
            <a:r>
              <a:rPr lang="en-US" dirty="0"/>
              <a:t>November 18 , 2021</a:t>
            </a:r>
          </a:p>
        </p:txBody>
      </p:sp>
      <p:pic>
        <p:nvPicPr>
          <p:cNvPr id="5" name="Graphic 4" descr="Group">
            <a:extLst>
              <a:ext uri="{FF2B5EF4-FFF2-40B4-BE49-F238E27FC236}">
                <a16:creationId xmlns:a16="http://schemas.microsoft.com/office/drawing/2014/main" id="{AEE3CC4A-1C1A-47EE-A13F-126EC5A99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9763759" y="3281878"/>
            <a:ext cx="2292783" cy="229278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 txBox="1">
            <a:spLocks/>
          </p:cNvSpPr>
          <p:nvPr/>
        </p:nvSpPr>
        <p:spPr>
          <a:xfrm>
            <a:off x="491317" y="-45730"/>
            <a:ext cx="11273051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/>
              <a:t>CIVIC EDUCATION &amp; ENGAGEMENT  </a:t>
            </a:r>
            <a:r>
              <a:rPr lang="en-US" sz="1600" b="1" dirty="0">
                <a:sym typeface="Wingdings" panose="05000000000000000000" pitchFamily="2" charset="2"/>
              </a:rPr>
              <a:t>  EQUAL ACCESS TO JUSTICE    JUDICIAL MODERNIZATION &amp; REFORM</a:t>
            </a:r>
            <a:endParaRPr lang="en-US" sz="1600" b="1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 txBox="1">
            <a:spLocks/>
          </p:cNvSpPr>
          <p:nvPr/>
        </p:nvSpPr>
        <p:spPr>
          <a:xfrm>
            <a:off x="491316" y="6044833"/>
            <a:ext cx="11273051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/>
              <a:t>WWW.PMCONLINE.ORG</a:t>
            </a:r>
            <a:endParaRPr lang="en-US" sz="1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393" y="1920305"/>
            <a:ext cx="4973186" cy="301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90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01D2E-0FDE-4A22-B1A2-F66BAFB765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C04A99-055F-4D35-91C3-B231ADD364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1DA379-16AE-410A-AC90-883F9413A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1247115"/>
            <a:ext cx="7315200" cy="43637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AB40DD-AF6B-4144-AC2B-F62189A3EB33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9768" y="6092919"/>
            <a:ext cx="11228832" cy="855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Source</a:t>
            </a:r>
            <a:r>
              <a:rPr lang="en-US" dirty="0">
                <a:solidFill>
                  <a:schemeClr val="bg2"/>
                </a:solidFill>
              </a:rPr>
              <a:t>: </a:t>
            </a:r>
            <a:r>
              <a:rPr lang="en-US" dirty="0">
                <a:solidFill>
                  <a:schemeClr val="bg2"/>
                </a:solidFill>
                <a:hlinkClick r:id="rId3"/>
              </a:rPr>
              <a:t>https://www.pacourts.us/news-and-statistics/news/news-detail/1084/a-closer-look-at-protection-from-abuse-orders-in-pennsylvania</a:t>
            </a:r>
            <a:r>
              <a:rPr lang="en-US" sz="1600" dirty="0" smtClean="0">
                <a:solidFill>
                  <a:schemeClr val="bg2"/>
                </a:solidFill>
              </a:rPr>
              <a:t>.</a:t>
            </a:r>
          </a:p>
          <a:p>
            <a:pPr>
              <a:lnSpc>
                <a:spcPct val="170000"/>
              </a:lnSpc>
            </a:pPr>
            <a:endParaRPr lang="en-US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49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1F73A-4D2E-4A8B-BE76-A5FE96457E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73CFC1-7845-4C22-939E-A40E7D1077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E083A4-B361-4154-9B1B-C9327CC58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1359751"/>
            <a:ext cx="7315200" cy="42861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2544" y="6133286"/>
            <a:ext cx="11280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Source: </a:t>
            </a:r>
            <a:r>
              <a:rPr lang="en-US" dirty="0">
                <a:solidFill>
                  <a:schemeClr val="bg2"/>
                </a:solidFill>
                <a:hlinkClick r:id="rId3"/>
              </a:rPr>
              <a:t>https://www.pacourts.us/news-and-statistics/news/news-detail/1084/a-closer-look-at-protection-from-abuse-orders-in-pennsylvania</a:t>
            </a:r>
            <a:r>
              <a:rPr lang="en-US" sz="900" dirty="0">
                <a:solidFill>
                  <a:schemeClr val="bg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9798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01D2E-0FDE-4A22-B1A2-F66BAFB765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C04A99-055F-4D35-91C3-B231ADD364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BCB1D0-FC0F-445D-851B-22C6968F2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9" y="1070572"/>
            <a:ext cx="7345366" cy="47168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3088" y="6081119"/>
            <a:ext cx="11463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Source: </a:t>
            </a:r>
            <a:r>
              <a:rPr lang="en-US" dirty="0">
                <a:solidFill>
                  <a:schemeClr val="bg2"/>
                </a:solidFill>
                <a:hlinkClick r:id="rId3"/>
              </a:rPr>
              <a:t>https://www.pacourts.us/news-and-statistics/news/news-detail/1084/a-closer-look-at-protection-from-abuse-orders-in-pennsylvania</a:t>
            </a:r>
            <a:r>
              <a:rPr lang="en-US" sz="900" dirty="0">
                <a:solidFill>
                  <a:schemeClr val="bg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3456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8D750-01CE-4894-AC6F-30070304E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868679"/>
            <a:ext cx="10008298" cy="1930791"/>
          </a:xfrm>
        </p:spPr>
        <p:txBody>
          <a:bodyPr>
            <a:normAutofit fontScale="90000"/>
          </a:bodyPr>
          <a:lstStyle/>
          <a:p>
            <a:r>
              <a:rPr lang="en-US" dirty="0"/>
              <a:t>Administrative Office of PA Courts stats reported so far this year for PFA Petitions filed each month in Allegheny County.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8688A-E6D5-4AA4-BBF9-5108409EC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B5B257F-A9A3-490F-A937-E7F4BC26BE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966559"/>
              </p:ext>
            </p:extLst>
          </p:nvPr>
        </p:nvGraphicFramePr>
        <p:xfrm>
          <a:off x="2897945" y="2684463"/>
          <a:ext cx="7476114" cy="370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38057">
                  <a:extLst>
                    <a:ext uri="{9D8B030D-6E8A-4147-A177-3AD203B41FA5}">
                      <a16:colId xmlns:a16="http://schemas.microsoft.com/office/drawing/2014/main" val="1966781944"/>
                    </a:ext>
                  </a:extLst>
                </a:gridCol>
                <a:gridCol w="3738057">
                  <a:extLst>
                    <a:ext uri="{9D8B030D-6E8A-4147-A177-3AD203B41FA5}">
                      <a16:colId xmlns:a16="http://schemas.microsoft.com/office/drawing/2014/main" val="11609825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86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January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272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4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February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909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304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983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260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565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280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906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340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270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329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711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309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217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334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999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712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2402A-0B74-4E49-86DD-8766736B3D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Protection from Abuse (PFA) Frequently Asked 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CD2A1-07F2-4906-8C19-509A7245F3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830" y="4524202"/>
            <a:ext cx="8966306" cy="1491121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1600" dirty="0" smtClean="0"/>
              <a:t>Information on some of these slides have been adapted </a:t>
            </a:r>
            <a:r>
              <a:rPr lang="en-US" sz="1600" dirty="0"/>
              <a:t>from Neighborhood Legal Services’ website </a:t>
            </a:r>
            <a:r>
              <a:rPr lang="en-US" sz="1600" dirty="0" smtClean="0"/>
              <a:t>or https</a:t>
            </a:r>
            <a:r>
              <a:rPr lang="en-US" sz="1600" dirty="0"/>
              <a:t>://www.pacourts.us/news-and-statistics/news/news-detail/1084/a-closer-look-at-protection-from-abuse-orders-in-pennsylvania</a:t>
            </a:r>
            <a:endParaRPr lang="en-US" sz="7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 txBox="1">
            <a:spLocks/>
          </p:cNvSpPr>
          <p:nvPr/>
        </p:nvSpPr>
        <p:spPr>
          <a:xfrm>
            <a:off x="491316" y="6044833"/>
            <a:ext cx="11273051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586EA6"/>
                </a:solidFill>
              </a:rPr>
              <a:t>WWW.PMCONLINE.ORG</a:t>
            </a:r>
            <a:endParaRPr lang="en-US" sz="1600" b="1" dirty="0">
              <a:solidFill>
                <a:srgbClr val="586EA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27628" r="69679" b="35167"/>
          <a:stretch/>
        </p:blipFill>
        <p:spPr>
          <a:xfrm>
            <a:off x="122830" y="136478"/>
            <a:ext cx="1296537" cy="12617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7" t="34710" r="7301" b="50635"/>
          <a:stretch/>
        </p:blipFill>
        <p:spPr>
          <a:xfrm>
            <a:off x="1596789" y="173158"/>
            <a:ext cx="3194842" cy="454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8" t="48763" r="7713" b="39768"/>
          <a:stretch/>
        </p:blipFill>
        <p:spPr>
          <a:xfrm>
            <a:off x="4832573" y="187729"/>
            <a:ext cx="3854898" cy="43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30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1C691-1CE4-4EBF-B376-3F396D9C6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abuse?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3B565-6569-4F6A-BEA0-95D926F585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7275" y="844062"/>
            <a:ext cx="8091488" cy="5140813"/>
          </a:xfrm>
        </p:spPr>
        <p:txBody>
          <a:bodyPr/>
          <a:lstStyle/>
          <a:p>
            <a:r>
              <a:rPr lang="en-US" sz="2400" dirty="0"/>
              <a:t>Causing, trying to cause or threatening to cause physical harm</a:t>
            </a:r>
            <a:endParaRPr lang="en-US" sz="2400" dirty="0">
              <a:cs typeface="Arial"/>
            </a:endParaRPr>
          </a:p>
          <a:p>
            <a:r>
              <a:rPr lang="en-US" sz="2400" dirty="0"/>
              <a:t>Rape or sexual assault</a:t>
            </a:r>
            <a:endParaRPr lang="en-US" sz="2400" dirty="0">
              <a:cs typeface="Arial"/>
            </a:endParaRPr>
          </a:p>
          <a:p>
            <a:r>
              <a:rPr lang="en-US" sz="2400" dirty="0"/>
              <a:t>Putting someone in reasonable fear of immediate and serious harm</a:t>
            </a:r>
            <a:endParaRPr lang="en-US" sz="2400" dirty="0">
              <a:cs typeface="Arial"/>
            </a:endParaRPr>
          </a:p>
          <a:p>
            <a:r>
              <a:rPr lang="en-US" sz="2400" dirty="0"/>
              <a:t>Stalking or performing acts that would put someone in fear of harm</a:t>
            </a:r>
            <a:endParaRPr lang="en-US" sz="2400" dirty="0">
              <a:cs typeface="Arial"/>
            </a:endParaRPr>
          </a:p>
          <a:p>
            <a:r>
              <a:rPr lang="en-US" sz="2400" dirty="0"/>
              <a:t>Kidnapping or extreme control</a:t>
            </a:r>
            <a:endParaRPr lang="en-US" sz="2400" dirty="0">
              <a:cs typeface="Arial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 txBox="1">
            <a:spLocks/>
          </p:cNvSpPr>
          <p:nvPr/>
        </p:nvSpPr>
        <p:spPr>
          <a:xfrm>
            <a:off x="491316" y="6044833"/>
            <a:ext cx="11273051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586EA6"/>
                </a:solidFill>
              </a:rPr>
              <a:t>WWW.PMCONLINE.ORG</a:t>
            </a:r>
            <a:endParaRPr lang="en-US" sz="1600" b="1" dirty="0">
              <a:solidFill>
                <a:srgbClr val="586EA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27628" r="69679" b="35167"/>
          <a:stretch/>
        </p:blipFill>
        <p:spPr>
          <a:xfrm>
            <a:off x="122830" y="136478"/>
            <a:ext cx="1296537" cy="12617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7" t="34710" r="7301" b="50635"/>
          <a:stretch/>
        </p:blipFill>
        <p:spPr>
          <a:xfrm>
            <a:off x="1596789" y="173158"/>
            <a:ext cx="3194842" cy="454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8" t="48763" r="7713" b="39768"/>
          <a:stretch/>
        </p:blipFill>
        <p:spPr>
          <a:xfrm>
            <a:off x="4832573" y="187729"/>
            <a:ext cx="3854898" cy="43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79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CACEF-8D1E-45BC-81FD-EC2D15311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may file for a PFA?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718F4E-6B18-4379-8A6F-E09B558AAA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2203" y="774342"/>
            <a:ext cx="8091488" cy="5478652"/>
          </a:xfrm>
        </p:spPr>
        <p:txBody>
          <a:bodyPr/>
          <a:lstStyle/>
          <a:p>
            <a:r>
              <a:rPr lang="en-US" dirty="0"/>
              <a:t> Adult household members or an adult who is a guardian of a minor child OR</a:t>
            </a:r>
            <a:endParaRPr lang="en-US">
              <a:cs typeface="Arial"/>
            </a:endParaRPr>
          </a:p>
          <a:p>
            <a:r>
              <a:rPr lang="en-US" dirty="0"/>
              <a:t>You must have one of the following relationships to the abuser: </a:t>
            </a:r>
            <a:endParaRPr lang="en-US">
              <a:cs typeface="Arial"/>
            </a:endParaRPr>
          </a:p>
          <a:p>
            <a:pPr marL="0" indent="0">
              <a:buNone/>
            </a:pPr>
            <a:r>
              <a:rPr lang="en-US" dirty="0"/>
              <a:t>	1. Related by marriage (spouse or in-laws)</a:t>
            </a:r>
            <a:endParaRPr lang="en-US">
              <a:cs typeface="Arial"/>
            </a:endParaRPr>
          </a:p>
          <a:p>
            <a:pPr marL="0" indent="0">
              <a:buNone/>
            </a:pPr>
            <a:r>
              <a:rPr lang="en-US"/>
              <a:t>	2. Related by bloodline (parents, children or   </a:t>
            </a:r>
            <a:r>
              <a:rPr lang="en-US" dirty="0"/>
              <a:t>cousins)</a:t>
            </a:r>
            <a:endParaRPr lang="en-US">
              <a:cs typeface="Arial"/>
            </a:endParaRPr>
          </a:p>
          <a:p>
            <a:pPr marL="0" indent="0">
              <a:buNone/>
            </a:pPr>
            <a:r>
              <a:rPr lang="en-US" dirty="0"/>
              <a:t>	3. Biological parents of a child or</a:t>
            </a:r>
            <a:endParaRPr lang="en-US">
              <a:cs typeface="Arial"/>
            </a:endParaRPr>
          </a:p>
          <a:p>
            <a:pPr marL="0" indent="0">
              <a:buNone/>
            </a:pPr>
            <a:r>
              <a:rPr lang="en-US" dirty="0"/>
              <a:t>	4. Current or past "intimate" partners (sexual and/or dating)</a:t>
            </a:r>
            <a:endParaRPr lang="en-US">
              <a:cs typeface="Arial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 txBox="1">
            <a:spLocks/>
          </p:cNvSpPr>
          <p:nvPr/>
        </p:nvSpPr>
        <p:spPr>
          <a:xfrm>
            <a:off x="491316" y="6044833"/>
            <a:ext cx="11273051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586EA6"/>
                </a:solidFill>
              </a:rPr>
              <a:t>WWW.PMCONLINE.ORG</a:t>
            </a:r>
            <a:endParaRPr lang="en-US" sz="1600" b="1" dirty="0">
              <a:solidFill>
                <a:srgbClr val="586EA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27628" r="69679" b="35167"/>
          <a:stretch/>
        </p:blipFill>
        <p:spPr>
          <a:xfrm>
            <a:off x="122830" y="136478"/>
            <a:ext cx="1296537" cy="12617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7" t="34710" r="7301" b="50635"/>
          <a:stretch/>
        </p:blipFill>
        <p:spPr>
          <a:xfrm>
            <a:off x="1596789" y="173158"/>
            <a:ext cx="3194842" cy="454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8" t="48763" r="7713" b="39768"/>
          <a:stretch/>
        </p:blipFill>
        <p:spPr>
          <a:xfrm>
            <a:off x="4832573" y="187729"/>
            <a:ext cx="3854898" cy="43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64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3B8E-2BC2-4A26-A68F-AA215AECE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types of relief may I seek?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631C9-5E3D-4E3D-A374-09D1335C40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Stop abuse of adults &amp; children</a:t>
            </a:r>
          </a:p>
          <a:p>
            <a:r>
              <a:rPr lang="en-US" dirty="0"/>
              <a:t>Exclusion of alleged abuser from residence</a:t>
            </a:r>
          </a:p>
          <a:p>
            <a:r>
              <a:rPr lang="en-US" dirty="0"/>
              <a:t>Suitable housing</a:t>
            </a:r>
          </a:p>
          <a:p>
            <a:r>
              <a:rPr lang="en-US" dirty="0"/>
              <a:t>Temporary custody or visitation rights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BFE68-42D5-43C3-A014-B5EE07403D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Pay spousal/child support or health insurance</a:t>
            </a:r>
          </a:p>
          <a:p>
            <a:r>
              <a:rPr lang="en-US" dirty="0"/>
              <a:t>No contact/harassment of victims of abuse, including extended family members</a:t>
            </a:r>
          </a:p>
          <a:p>
            <a:r>
              <a:rPr lang="en-US" dirty="0"/>
              <a:t>Alleged abuser relinquish weapons</a:t>
            </a:r>
          </a:p>
          <a:p>
            <a:r>
              <a:rPr lang="en-US" dirty="0"/>
              <a:t>Pay reasonable economic losses due to abuse </a:t>
            </a:r>
          </a:p>
        </p:txBody>
      </p:sp>
    </p:spTree>
    <p:extLst>
      <p:ext uri="{BB962C8B-B14F-4D97-AF65-F5344CB8AC3E}">
        <p14:creationId xmlns:p14="http://schemas.microsoft.com/office/powerpoint/2010/main" val="2449849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45AA8-4C5A-47B1-96AB-0D004C6B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get protection?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39738-98A1-4049-B625-5BBACE72CD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7275" y="731520"/>
            <a:ext cx="8091488" cy="5253355"/>
          </a:xfrm>
        </p:spPr>
        <p:txBody>
          <a:bodyPr>
            <a:normAutofit/>
          </a:bodyPr>
          <a:lstStyle/>
          <a:p>
            <a:r>
              <a:rPr lang="en-US" dirty="0"/>
              <a:t>An abused person can go to their local Magisterial District Judge (MDJ) after 11:00 a.m., during regular business hours.  Call first to verify the MDJ is available.</a:t>
            </a:r>
          </a:p>
          <a:p>
            <a:r>
              <a:rPr lang="en-US" dirty="0"/>
              <a:t>If the abuse occurs on a weekend, during court holidays or after business hours, you may get an Emergency PFA Order from a MDJ at the Pittsburgh Municipal Courts Building,660 First Avenue, Pittsburgh, PA 15219.</a:t>
            </a:r>
          </a:p>
          <a:p>
            <a:pPr marL="0" indent="0">
              <a:buNone/>
            </a:pPr>
            <a:r>
              <a:rPr lang="en-US" dirty="0"/>
              <a:t>	1. Emergency PFA Orders last until the close of the next 	business day.</a:t>
            </a:r>
          </a:p>
          <a:p>
            <a:pPr marL="0" indent="0">
              <a:buNone/>
            </a:pPr>
            <a:r>
              <a:rPr lang="en-US" dirty="0"/>
              <a:t>	2.You should then file for a Temporary PFA Order.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 txBox="1">
            <a:spLocks/>
          </p:cNvSpPr>
          <p:nvPr/>
        </p:nvSpPr>
        <p:spPr>
          <a:xfrm>
            <a:off x="491316" y="6044833"/>
            <a:ext cx="11273051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586EA6"/>
                </a:solidFill>
              </a:rPr>
              <a:t>WWW.PMCONLINE.ORG</a:t>
            </a:r>
            <a:endParaRPr lang="en-US" sz="1600" b="1" dirty="0">
              <a:solidFill>
                <a:srgbClr val="586EA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27628" r="69679" b="35167"/>
          <a:stretch/>
        </p:blipFill>
        <p:spPr>
          <a:xfrm>
            <a:off x="122830" y="136478"/>
            <a:ext cx="1296537" cy="12617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7" t="34710" r="7301" b="50635"/>
          <a:stretch/>
        </p:blipFill>
        <p:spPr>
          <a:xfrm>
            <a:off x="1596789" y="173158"/>
            <a:ext cx="3194842" cy="454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8" t="48763" r="7713" b="39768"/>
          <a:stretch/>
        </p:blipFill>
        <p:spPr>
          <a:xfrm>
            <a:off x="4832573" y="187729"/>
            <a:ext cx="3854898" cy="43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65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DE832-7A5A-4633-841A-EE232071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Municipal Courts Building, Pittsburgh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5169B5-4F1D-4156-BB35-D8152F8C6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844807"/>
            <a:ext cx="6648449" cy="48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24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51243-2FAD-4030-AF77-D21D1AA72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C32501-737F-4DA0-B189-DC06C6EEE1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B3A87DF-99B7-4FFE-B182-5BCFD43FA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-2335"/>
            <a:ext cx="12203500" cy="686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69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45AA8-4C5A-47B1-96AB-0D004C6B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I get protection during normal business hours?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39738-98A1-4049-B625-5BBACE72CD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7275" y="731520"/>
            <a:ext cx="8091488" cy="5253355"/>
          </a:xfrm>
        </p:spPr>
        <p:txBody>
          <a:bodyPr>
            <a:normAutofit/>
          </a:bodyPr>
          <a:lstStyle/>
          <a:p>
            <a:r>
              <a:rPr lang="en-US" dirty="0"/>
              <a:t>If the abuse occurs during the week you may file for a Temporary PFA Order at the Allegheny County Family &amp; Juvenile Court facility at 440 Ross Street, Suite 3030, Pittsburgh, PA 15219, Phone 412.350.4441 (PFA Court)</a:t>
            </a:r>
          </a:p>
          <a:p>
            <a:pPr marL="0" indent="0">
              <a:buNone/>
            </a:pPr>
            <a:r>
              <a:rPr lang="en-US" dirty="0"/>
              <a:t>	1. Arrive between 8:30 and 11 am. Expect to stay at PFA 	Court for 3-4 hours.</a:t>
            </a:r>
          </a:p>
          <a:p>
            <a:pPr marL="0" indent="0">
              <a:buNone/>
            </a:pPr>
            <a:r>
              <a:rPr lang="en-US" dirty="0"/>
              <a:t>	2. You will need to complete a PFA Petition and appear at a 	hearing before a Judge.</a:t>
            </a:r>
          </a:p>
          <a:p>
            <a:pPr marL="0" indent="0">
              <a:buNone/>
            </a:pPr>
            <a:r>
              <a:rPr lang="en-US" dirty="0"/>
              <a:t>	3. A free, secure children's playroom is available at the PFA 	Court.</a:t>
            </a:r>
          </a:p>
          <a:p>
            <a:pPr marL="0" indent="0">
              <a:buNone/>
            </a:pPr>
            <a:r>
              <a:rPr lang="en-US" dirty="0"/>
              <a:t> 	4.This Temporary Order will only last until the date for the 	Final Hearing set by the PFA Court where both sides may 	present evidence to a Judge.</a:t>
            </a:r>
          </a:p>
          <a:p>
            <a:pPr marL="0" indent="0">
              <a:buNone/>
            </a:pPr>
            <a:r>
              <a:rPr lang="en-US" dirty="0"/>
              <a:t>	5.The Final Hearing will take place within 10 business days of 	the issuance of the Temporary Order.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 txBox="1">
            <a:spLocks/>
          </p:cNvSpPr>
          <p:nvPr/>
        </p:nvSpPr>
        <p:spPr>
          <a:xfrm>
            <a:off x="491316" y="6044833"/>
            <a:ext cx="11273051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586EA6"/>
                </a:solidFill>
              </a:rPr>
              <a:t>WWW.PMCONLINE.ORG</a:t>
            </a:r>
            <a:endParaRPr lang="en-US" sz="1600" b="1" dirty="0">
              <a:solidFill>
                <a:srgbClr val="586EA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27628" r="69679" b="35167"/>
          <a:stretch/>
        </p:blipFill>
        <p:spPr>
          <a:xfrm>
            <a:off x="122830" y="136478"/>
            <a:ext cx="1296537" cy="12617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7" t="34710" r="7301" b="50635"/>
          <a:stretch/>
        </p:blipFill>
        <p:spPr>
          <a:xfrm>
            <a:off x="1596789" y="173158"/>
            <a:ext cx="3194842" cy="454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8" t="48763" r="7713" b="39768"/>
          <a:stretch/>
        </p:blipFill>
        <p:spPr>
          <a:xfrm>
            <a:off x="4832573" y="187729"/>
            <a:ext cx="3854898" cy="43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51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B1A9A-ACDC-4D70-BED7-236ED01B2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Allegheny County Family &amp; Juvenile Court Facility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BD8B3D-C6E0-40F9-8D56-F5DD0F9610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4450" y="825757"/>
            <a:ext cx="6534149" cy="489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34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A7A04-5858-4ED7-AF2E-07A9096B7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1432" y="2257496"/>
            <a:ext cx="2843784" cy="364038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Source</a:t>
            </a:r>
            <a:r>
              <a:rPr lang="en-US" sz="2000" dirty="0"/>
              <a:t>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000" dirty="0"/>
              <a:t>https://www.pacourts.us/news-and-statistics/news/news-detail/1084/a-closer-look-at-protection-from-abuse-orders-in-pennsylvania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2EE9C-9B08-4E89-A4BD-49CBB18DF3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2203" y="759655"/>
            <a:ext cx="8091488" cy="522017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 txBox="1">
            <a:spLocks/>
          </p:cNvSpPr>
          <p:nvPr/>
        </p:nvSpPr>
        <p:spPr>
          <a:xfrm>
            <a:off x="491316" y="6044833"/>
            <a:ext cx="11273051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586EA6"/>
                </a:solidFill>
              </a:rPr>
              <a:t>WWW.PMCONLINE.ORG</a:t>
            </a:r>
            <a:endParaRPr lang="en-US" sz="1600" b="1" dirty="0">
              <a:solidFill>
                <a:srgbClr val="586EA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27628" r="69679" b="35167"/>
          <a:stretch/>
        </p:blipFill>
        <p:spPr>
          <a:xfrm>
            <a:off x="122830" y="136478"/>
            <a:ext cx="1296537" cy="12617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7" t="34710" r="7301" b="50635"/>
          <a:stretch/>
        </p:blipFill>
        <p:spPr>
          <a:xfrm>
            <a:off x="1596789" y="173158"/>
            <a:ext cx="3194842" cy="454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8" t="48763" r="7713" b="39768"/>
          <a:stretch/>
        </p:blipFill>
        <p:spPr>
          <a:xfrm>
            <a:off x="4832573" y="187729"/>
            <a:ext cx="3854898" cy="4354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1F1628-0871-4A5B-A0DB-F5DAC16D1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04" y="1536825"/>
            <a:ext cx="7965267" cy="449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55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45AA8-4C5A-47B1-96AB-0D004C6B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I establish a “safety plan?”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39738-98A1-4049-B625-5BBACE72CD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7275" y="731520"/>
            <a:ext cx="8091488" cy="5253355"/>
          </a:xfrm>
        </p:spPr>
        <p:txBody>
          <a:bodyPr>
            <a:normAutofit/>
          </a:bodyPr>
          <a:lstStyle/>
          <a:p>
            <a:r>
              <a:rPr lang="en-US" dirty="0"/>
              <a:t>A legal advocate from one of the area domestic violence shelters and a family law attorney from Neighborhood Legal Services will be on-site at the PFA Court's Safe Families Resource Center to assist and provide information.</a:t>
            </a:r>
          </a:p>
          <a:p>
            <a:pPr marL="0" indent="0">
              <a:buNone/>
            </a:pPr>
            <a:r>
              <a:rPr lang="en-US" dirty="0"/>
              <a:t>	1. Women’s Center and Shelter of Greater Pittsburgh</a:t>
            </a:r>
          </a:p>
          <a:p>
            <a:pPr marL="0" indent="0">
              <a:buNone/>
            </a:pPr>
            <a:r>
              <a:rPr lang="en-US" dirty="0"/>
              <a:t>	2. Crisis Center North</a:t>
            </a:r>
          </a:p>
          <a:p>
            <a:pPr marL="0" indent="0">
              <a:buNone/>
            </a:pPr>
            <a:r>
              <a:rPr lang="en-US" dirty="0"/>
              <a:t>	3. Center for Victims; </a:t>
            </a:r>
          </a:p>
          <a:p>
            <a:pPr marL="0" indent="0">
              <a:buNone/>
            </a:pPr>
            <a:r>
              <a:rPr lang="en-US" dirty="0"/>
              <a:t>	4.  Alle-</a:t>
            </a:r>
            <a:r>
              <a:rPr lang="en-US" err="1"/>
              <a:t>Kiski</a:t>
            </a:r>
            <a:r>
              <a:rPr lang="en-US"/>
              <a:t> Area HOPE Center (Your safety plan slide </a:t>
            </a:r>
            <a:r>
              <a:rPr lang="en-US" dirty="0"/>
              <a:t>below)</a:t>
            </a:r>
            <a:endParaRPr lang="en-US" dirty="0">
              <a:cs typeface="Arial"/>
            </a:endParaRP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 txBox="1">
            <a:spLocks/>
          </p:cNvSpPr>
          <p:nvPr/>
        </p:nvSpPr>
        <p:spPr>
          <a:xfrm>
            <a:off x="491316" y="6044833"/>
            <a:ext cx="11273051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586EA6"/>
                </a:solidFill>
              </a:rPr>
              <a:t>WWW.PMCONLINE.ORG</a:t>
            </a:r>
            <a:endParaRPr lang="en-US" sz="1600" b="1" dirty="0">
              <a:solidFill>
                <a:srgbClr val="586EA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27628" r="69679" b="35167"/>
          <a:stretch/>
        </p:blipFill>
        <p:spPr>
          <a:xfrm>
            <a:off x="122830" y="136478"/>
            <a:ext cx="1296537" cy="12617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7" t="34710" r="7301" b="50635"/>
          <a:stretch/>
        </p:blipFill>
        <p:spPr>
          <a:xfrm>
            <a:off x="1596789" y="173158"/>
            <a:ext cx="3194842" cy="454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8" t="48763" r="7713" b="39768"/>
          <a:stretch/>
        </p:blipFill>
        <p:spPr>
          <a:xfrm>
            <a:off x="4832573" y="187729"/>
            <a:ext cx="3854898" cy="43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7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A7A04-5858-4ED7-AF2E-07A9096B7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Legal </a:t>
            </a:r>
            <a:r>
              <a:rPr lang="en-US" dirty="0" err="1"/>
              <a:t>Represen-tation</a:t>
            </a:r>
            <a:r>
              <a:rPr lang="en-US" dirty="0"/>
              <a:t> for the Final PFA Hearing?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2EE9C-9B08-4E89-A4BD-49CBB18DF3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2203" y="1674055"/>
            <a:ext cx="8091488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PFA Court strongly recommends that plaintiffs obtain legal representation for the Final Hearing.</a:t>
            </a:r>
          </a:p>
          <a:p>
            <a:pPr marL="0" indent="0">
              <a:buNone/>
            </a:pPr>
            <a:r>
              <a:rPr lang="en-US" dirty="0"/>
              <a:t>	1. </a:t>
            </a:r>
            <a:r>
              <a:rPr lang="en-US" u="sng" dirty="0"/>
              <a:t>Free Legal Representation</a:t>
            </a:r>
            <a:r>
              <a:rPr lang="en-US" dirty="0"/>
              <a:t>- When applying for a Temporary 	PFA order, plaintiffs may complete a Lawyer Referral 	Application at the PFA Court.  They may meet with a legal 	advocate to determine if they qualify for free representation for 	the Final hearing.</a:t>
            </a:r>
          </a:p>
          <a:p>
            <a:pPr marL="0" indent="0">
              <a:buNone/>
            </a:pPr>
            <a:r>
              <a:rPr lang="en-US" dirty="0"/>
              <a:t>	2. Neighborhood Legal Services, 928 Penn Avenue,	Pittsburgh, PA 15222-3757 412.255.6700 </a:t>
            </a:r>
            <a:r>
              <a:rPr lang="en-US" dirty="0">
                <a:hlinkClick r:id="rId2"/>
              </a:rPr>
              <a:t>www.nlsa.us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3.</a:t>
            </a:r>
            <a:r>
              <a:rPr lang="en-US" u="sng" dirty="0"/>
              <a:t>Private Legal Representation</a:t>
            </a:r>
            <a:r>
              <a:rPr lang="en-US" dirty="0"/>
              <a:t>- Plaintiffs my retain their 	private or divorce attorney to represent them at the Final 	hearing.  Plaintiffs may also contact the Allegheny County Bar 	Association’s Lawyer Referral Service 412.261.5555.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 txBox="1">
            <a:spLocks/>
          </p:cNvSpPr>
          <p:nvPr/>
        </p:nvSpPr>
        <p:spPr>
          <a:xfrm>
            <a:off x="491316" y="6044833"/>
            <a:ext cx="11273051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586EA6"/>
                </a:solidFill>
              </a:rPr>
              <a:t>WWW.PMCONLINE.ORG</a:t>
            </a:r>
            <a:endParaRPr lang="en-US" sz="1600" b="1" dirty="0">
              <a:solidFill>
                <a:srgbClr val="586EA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27628" r="69679" b="35167"/>
          <a:stretch/>
        </p:blipFill>
        <p:spPr>
          <a:xfrm>
            <a:off x="122830" y="136478"/>
            <a:ext cx="1296537" cy="12617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7" t="34710" r="7301" b="50635"/>
          <a:stretch/>
        </p:blipFill>
        <p:spPr>
          <a:xfrm>
            <a:off x="1596789" y="173158"/>
            <a:ext cx="3194842" cy="454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8" t="48763" r="7713" b="39768"/>
          <a:stretch/>
        </p:blipFill>
        <p:spPr>
          <a:xfrm>
            <a:off x="4832573" y="187729"/>
            <a:ext cx="3854898" cy="43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12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45AA8-4C5A-47B1-96AB-0D004C6B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is the Abuser notified of the Protection Order?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39738-98A1-4049-B625-5BBACE72CD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7275" y="731520"/>
            <a:ext cx="8091488" cy="5253355"/>
          </a:xfrm>
        </p:spPr>
        <p:txBody>
          <a:bodyPr>
            <a:normAutofit/>
          </a:bodyPr>
          <a:lstStyle/>
          <a:p>
            <a:r>
              <a:rPr lang="en-US" dirty="0"/>
              <a:t>Both Emergency and Temporary Orders are issued without the abuser present.</a:t>
            </a:r>
          </a:p>
          <a:p>
            <a:r>
              <a:rPr lang="en-US" dirty="0"/>
              <a:t>A victim of abuse, who files for a PFA, is known as the Plaintiff.  It is the Plaintiff’s responsibility to transport a copy of the Temporary Order to the police for service.</a:t>
            </a:r>
          </a:p>
          <a:p>
            <a:r>
              <a:rPr lang="en-US" dirty="0"/>
              <a:t>The police department, where the alleged abuser lives or works, will then serve him/her with a copy of the Temporary Order.  The alleged abuser is known as the Defendant.  </a:t>
            </a:r>
          </a:p>
          <a:p>
            <a:r>
              <a:rPr lang="en-US" dirty="0"/>
              <a:t>A second option is where someone over the age of 18 may personally serve a copy to the Defendant.  The person serving the notice signs an affidavit of service afterwards.</a:t>
            </a:r>
          </a:p>
          <a:p>
            <a:r>
              <a:rPr lang="en-US" dirty="0"/>
              <a:t>The affidavit of service must be brought to the Final Hearing.</a:t>
            </a:r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 txBox="1">
            <a:spLocks/>
          </p:cNvSpPr>
          <p:nvPr/>
        </p:nvSpPr>
        <p:spPr>
          <a:xfrm>
            <a:off x="491316" y="6044833"/>
            <a:ext cx="11273051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586EA6"/>
                </a:solidFill>
              </a:rPr>
              <a:t>WWW.PMCONLINE.ORG</a:t>
            </a:r>
            <a:endParaRPr lang="en-US" sz="1600" b="1" dirty="0">
              <a:solidFill>
                <a:srgbClr val="586EA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27628" r="69679" b="35167"/>
          <a:stretch/>
        </p:blipFill>
        <p:spPr>
          <a:xfrm>
            <a:off x="122830" y="136478"/>
            <a:ext cx="1296537" cy="12617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7" t="34710" r="7301" b="50635"/>
          <a:stretch/>
        </p:blipFill>
        <p:spPr>
          <a:xfrm>
            <a:off x="1596789" y="173158"/>
            <a:ext cx="3194842" cy="454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8" t="48763" r="7713" b="39768"/>
          <a:stretch/>
        </p:blipFill>
        <p:spPr>
          <a:xfrm>
            <a:off x="4832573" y="187729"/>
            <a:ext cx="3854898" cy="43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53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8B17B-019A-48B4-9D7F-A6DB7B588E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Your 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C47624-FD9E-4829-BC64-DC77D0896E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Please raise your hand or enter your question in the Chat.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 txBox="1">
            <a:spLocks/>
          </p:cNvSpPr>
          <p:nvPr/>
        </p:nvSpPr>
        <p:spPr>
          <a:xfrm>
            <a:off x="491316" y="6044833"/>
            <a:ext cx="11273051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586EA6"/>
                </a:solidFill>
              </a:rPr>
              <a:t>WWW.PMCONLINE.ORG</a:t>
            </a:r>
            <a:endParaRPr lang="en-US" sz="1600" b="1" dirty="0">
              <a:solidFill>
                <a:srgbClr val="586EA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27628" r="69679" b="35167"/>
          <a:stretch/>
        </p:blipFill>
        <p:spPr>
          <a:xfrm>
            <a:off x="122830" y="136478"/>
            <a:ext cx="1296537" cy="12617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7" t="34710" r="7301" b="50635"/>
          <a:stretch/>
        </p:blipFill>
        <p:spPr>
          <a:xfrm>
            <a:off x="1596789" y="173158"/>
            <a:ext cx="3194842" cy="454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8" t="48763" r="7713" b="39768"/>
          <a:stretch/>
        </p:blipFill>
        <p:spPr>
          <a:xfrm>
            <a:off x="4832573" y="187729"/>
            <a:ext cx="3854898" cy="43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93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8B17B-019A-48B4-9D7F-A6DB7B588E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to expect at the Final Hearing?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C47624-FD9E-4829-BC64-DC77D0896E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 txBox="1">
            <a:spLocks/>
          </p:cNvSpPr>
          <p:nvPr/>
        </p:nvSpPr>
        <p:spPr>
          <a:xfrm>
            <a:off x="491316" y="6044833"/>
            <a:ext cx="11273051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586EA6"/>
                </a:solidFill>
              </a:rPr>
              <a:t>WWW.PMCONLINE.ORG</a:t>
            </a:r>
            <a:endParaRPr lang="en-US" sz="1600" b="1" dirty="0">
              <a:solidFill>
                <a:srgbClr val="586EA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27628" r="69679" b="35167"/>
          <a:stretch/>
        </p:blipFill>
        <p:spPr>
          <a:xfrm>
            <a:off x="122830" y="136478"/>
            <a:ext cx="1296537" cy="12617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7" t="34710" r="7301" b="50635"/>
          <a:stretch/>
        </p:blipFill>
        <p:spPr>
          <a:xfrm>
            <a:off x="1596789" y="173158"/>
            <a:ext cx="3194842" cy="454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8" t="48763" r="7713" b="39768"/>
          <a:stretch/>
        </p:blipFill>
        <p:spPr>
          <a:xfrm>
            <a:off x="4832573" y="187729"/>
            <a:ext cx="3854898" cy="43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40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AD9B3-C4D5-46DA-A89A-7237F8CE6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 at the Final Hearing?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63A3C-1344-46C1-B18D-497C3D87B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Final PFA Hearing is the scheduled date and time for the Defendant to appear in PFA Court to either contest or consent to the issuance of a Final PFA Order.</a:t>
            </a:r>
          </a:p>
          <a:p>
            <a:endParaRPr lang="en-US" dirty="0"/>
          </a:p>
          <a:p>
            <a:r>
              <a:rPr lang="en-US" dirty="0"/>
              <a:t>DISMISSALS: If the Plaintiff does not appear at the Final PFA Hearing, the Temporary PFA Order may be dismissed.</a:t>
            </a:r>
          </a:p>
          <a:p>
            <a:endParaRPr lang="en-US" dirty="0"/>
          </a:p>
          <a:p>
            <a:r>
              <a:rPr lang="en-US" dirty="0"/>
              <a:t>WITHDRAWALS: The Plaintiff may withdraw the request for a PFA and the Temporary PFA Order will be terminated.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 txBox="1">
            <a:spLocks/>
          </p:cNvSpPr>
          <p:nvPr/>
        </p:nvSpPr>
        <p:spPr>
          <a:xfrm>
            <a:off x="491316" y="6044833"/>
            <a:ext cx="11273051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586EA6"/>
                </a:solidFill>
              </a:rPr>
              <a:t>WWW.PMCONLINE.ORG</a:t>
            </a:r>
            <a:endParaRPr lang="en-US" sz="1600" b="1" dirty="0">
              <a:solidFill>
                <a:srgbClr val="586EA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27628" r="69679" b="35167"/>
          <a:stretch/>
        </p:blipFill>
        <p:spPr>
          <a:xfrm>
            <a:off x="122830" y="136478"/>
            <a:ext cx="1296537" cy="12617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7" t="34710" r="7301" b="50635"/>
          <a:stretch/>
        </p:blipFill>
        <p:spPr>
          <a:xfrm>
            <a:off x="1596789" y="173158"/>
            <a:ext cx="3194842" cy="454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8" t="48763" r="7713" b="39768"/>
          <a:stretch/>
        </p:blipFill>
        <p:spPr>
          <a:xfrm>
            <a:off x="4832573" y="187729"/>
            <a:ext cx="3854898" cy="43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13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DADF8-21D6-4432-B035-888ECD826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 at the Final Hearing?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44FD2-C8AE-4B63-902E-698CF23EF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CONTINUANCES: A Temporary PFA Order may be extended and a new Final PFA Hearing date may be rescheduled for various reasons: </a:t>
            </a:r>
          </a:p>
          <a:p>
            <a:pPr marL="0" indent="0">
              <a:buNone/>
            </a:pPr>
            <a:r>
              <a:rPr lang="en-US" dirty="0"/>
              <a:t>	1. Continuances may be granted when the police have 	been unable to locate and serve the Defendant, </a:t>
            </a:r>
          </a:p>
          <a:p>
            <a:pPr marL="0" indent="0">
              <a:buNone/>
            </a:pPr>
            <a:r>
              <a:rPr lang="en-US" dirty="0"/>
              <a:t>	2. Defendant requests more time to obtain legal 	representation, or </a:t>
            </a:r>
          </a:p>
          <a:p>
            <a:pPr marL="0" indent="0">
              <a:buNone/>
            </a:pPr>
            <a:r>
              <a:rPr lang="en-US" dirty="0"/>
              <a:t>	3. Either party or their attorneys makes a reasonable 	request for a continuance.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 txBox="1">
            <a:spLocks/>
          </p:cNvSpPr>
          <p:nvPr/>
        </p:nvSpPr>
        <p:spPr>
          <a:xfrm>
            <a:off x="491316" y="6044833"/>
            <a:ext cx="11273051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586EA6"/>
                </a:solidFill>
              </a:rPr>
              <a:t>WWW.PMCONLINE.ORG</a:t>
            </a:r>
            <a:endParaRPr lang="en-US" sz="1600" b="1" dirty="0">
              <a:solidFill>
                <a:srgbClr val="586EA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27628" r="69679" b="35167"/>
          <a:stretch/>
        </p:blipFill>
        <p:spPr>
          <a:xfrm>
            <a:off x="122830" y="136478"/>
            <a:ext cx="1296537" cy="12617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7" t="34710" r="7301" b="50635"/>
          <a:stretch/>
        </p:blipFill>
        <p:spPr>
          <a:xfrm>
            <a:off x="1596789" y="173158"/>
            <a:ext cx="3194842" cy="454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8" t="48763" r="7713" b="39768"/>
          <a:stretch/>
        </p:blipFill>
        <p:spPr>
          <a:xfrm>
            <a:off x="4832573" y="187729"/>
            <a:ext cx="3854898" cy="43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76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FDF16-4E1B-4030-95A4-02EFFA475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Host and Moderator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7FC9AE-8797-470C-96D1-DB89AB529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9478" y="2684768"/>
            <a:ext cx="8934716" cy="330454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Lori Hagen, Reference Librarian</a:t>
            </a:r>
          </a:p>
          <a:p>
            <a:pPr marL="0" indent="0">
              <a:buNone/>
            </a:pPr>
            <a:r>
              <a:rPr lang="en-US" dirty="0"/>
              <a:t>	Allegheny County Law Library, 921 City-County Building</a:t>
            </a:r>
          </a:p>
          <a:p>
            <a:pPr marL="0" indent="0">
              <a:buNone/>
            </a:pPr>
            <a:r>
              <a:rPr lang="en-US" dirty="0"/>
              <a:t>	414 Grant Street, Pittsburgh, PA 15219 412.350.5339</a:t>
            </a:r>
          </a:p>
          <a:p>
            <a:pPr marL="0" indent="0">
              <a:buNone/>
            </a:pPr>
            <a:r>
              <a:rPr lang="en-US" dirty="0"/>
              <a:t>	hagenl@duq.edu</a:t>
            </a:r>
          </a:p>
          <a:p>
            <a:r>
              <a:rPr lang="en-US" dirty="0"/>
              <a:t>Thomas W. Bailey, Esquire, </a:t>
            </a:r>
          </a:p>
          <a:p>
            <a:pPr marL="0" indent="0">
              <a:buNone/>
            </a:pPr>
            <a:r>
              <a:rPr lang="en-US" dirty="0"/>
              <a:t>	Pennsylvanians for Modern Courts</a:t>
            </a:r>
            <a:endParaRPr lang="en-US" dirty="0">
              <a:cs typeface="Arial"/>
            </a:endParaRPr>
          </a:p>
          <a:p>
            <a:pPr marL="0" indent="0">
              <a:buNone/>
            </a:pPr>
            <a:r>
              <a:rPr lang="en-US" dirty="0"/>
              <a:t>              Pittsburgh Program Coordinator</a:t>
            </a:r>
            <a:endParaRPr lang="en-US" dirty="0">
              <a:cs typeface="Arial"/>
            </a:endParaRPr>
          </a:p>
          <a:p>
            <a:pPr marL="0" indent="0">
              <a:buNone/>
            </a:pPr>
            <a:r>
              <a:rPr lang="en-US" dirty="0"/>
              <a:t>	412.467.9262</a:t>
            </a:r>
            <a:endParaRPr lang="en-US" dirty="0">
              <a:cs typeface="Arial"/>
            </a:endParaRPr>
          </a:p>
          <a:p>
            <a:pPr marL="0" indent="0">
              <a:buNone/>
            </a:pPr>
            <a:r>
              <a:rPr lang="en-US" dirty="0"/>
              <a:t>	tbailey@pmconline.org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 txBox="1">
            <a:spLocks/>
          </p:cNvSpPr>
          <p:nvPr/>
        </p:nvSpPr>
        <p:spPr>
          <a:xfrm>
            <a:off x="491316" y="6044833"/>
            <a:ext cx="11273051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586EA6"/>
                </a:solidFill>
              </a:rPr>
              <a:t>WWW.PMCONLINE.ORG</a:t>
            </a:r>
            <a:endParaRPr lang="en-US" sz="1600" b="1" dirty="0">
              <a:solidFill>
                <a:srgbClr val="586EA6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27628" r="69679" b="35167"/>
          <a:stretch/>
        </p:blipFill>
        <p:spPr>
          <a:xfrm>
            <a:off x="122830" y="136478"/>
            <a:ext cx="1296537" cy="12617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7" t="34710" r="7301" b="50635"/>
          <a:stretch/>
        </p:blipFill>
        <p:spPr>
          <a:xfrm>
            <a:off x="1596789" y="173158"/>
            <a:ext cx="3194842" cy="4546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8" t="48763" r="7713" b="39768"/>
          <a:stretch/>
        </p:blipFill>
        <p:spPr>
          <a:xfrm>
            <a:off x="4832573" y="187729"/>
            <a:ext cx="3854898" cy="43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354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CF934-2472-4142-8BDC-9C02A9DA8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 at the Final Hearing?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6CE57-19A7-4C60-A4B5-758F1CEC4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 PFA ORDER BY DEFAULT: If the Defendant does not appear at the Final PFA Hearing and there is sufficient proof that the Defendant received proper notice of the date and time of the hearing, then a Final PFA Order may be issued against the Defendant, for up to three (3) years.</a:t>
            </a:r>
          </a:p>
          <a:p>
            <a:endParaRPr lang="en-US" dirty="0"/>
          </a:p>
          <a:p>
            <a:r>
              <a:rPr lang="en-US" dirty="0"/>
              <a:t>FINAL PFA ORDER BY CONSENT: If the Defendant appears at the Final PFA Hearing, the parties are given the opportunity to </a:t>
            </a:r>
            <a:r>
              <a:rPr lang="en-US" u="sng" dirty="0"/>
              <a:t>negotiate a settlement </a:t>
            </a:r>
            <a:r>
              <a:rPr lang="en-US" dirty="0"/>
              <a:t>of the case through the entry of a Final PFA Order, for up to three (3) years. </a:t>
            </a:r>
          </a:p>
          <a:p>
            <a:pPr marL="0" indent="0">
              <a:buNone/>
            </a:pPr>
            <a:r>
              <a:rPr lang="en-US" dirty="0"/>
              <a:t>	1. Both parties must agree and give written consent to 	the length and terms contained in the Final PFA Order.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 txBox="1">
            <a:spLocks/>
          </p:cNvSpPr>
          <p:nvPr/>
        </p:nvSpPr>
        <p:spPr>
          <a:xfrm>
            <a:off x="491316" y="6044833"/>
            <a:ext cx="11273051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586EA6"/>
                </a:solidFill>
              </a:rPr>
              <a:t>WWW.PMCONLINE.ORG</a:t>
            </a:r>
            <a:endParaRPr lang="en-US" sz="1600" b="1" dirty="0">
              <a:solidFill>
                <a:srgbClr val="586EA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27628" r="69679" b="35167"/>
          <a:stretch/>
        </p:blipFill>
        <p:spPr>
          <a:xfrm>
            <a:off x="122830" y="136478"/>
            <a:ext cx="1296537" cy="12617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7" t="34710" r="7301" b="50635"/>
          <a:stretch/>
        </p:blipFill>
        <p:spPr>
          <a:xfrm>
            <a:off x="1596789" y="173158"/>
            <a:ext cx="3194842" cy="454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8" t="48763" r="7713" b="39768"/>
          <a:stretch/>
        </p:blipFill>
        <p:spPr>
          <a:xfrm>
            <a:off x="4832573" y="187729"/>
            <a:ext cx="3854898" cy="43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46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688B1-888A-4011-AAD9-8E347EEDD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 at the Final Hearing?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B8EDA-4A5E-4262-9CCF-B6D768652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 PFA ORDER AFTER A HEARING: If the parties can not negotiate a settlement of the case, a </a:t>
            </a:r>
            <a:r>
              <a:rPr lang="en-US" u="sng" dirty="0"/>
              <a:t>Final PFA Hearing will be conducted by a Judge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	1. Both parties may testify and present relevant witness 	testimony and evidence about the case to the Judge. </a:t>
            </a:r>
          </a:p>
          <a:p>
            <a:pPr marL="0" indent="0">
              <a:buNone/>
            </a:pPr>
            <a:r>
              <a:rPr lang="en-US" dirty="0"/>
              <a:t>	2. The Judge will decide if a Final PFA Order is issued 	and, if so, for how long of a time period.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 txBox="1">
            <a:spLocks/>
          </p:cNvSpPr>
          <p:nvPr/>
        </p:nvSpPr>
        <p:spPr>
          <a:xfrm>
            <a:off x="491316" y="6044833"/>
            <a:ext cx="11273051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586EA6"/>
                </a:solidFill>
              </a:rPr>
              <a:t>WWW.PMCONLINE.ORG</a:t>
            </a:r>
            <a:endParaRPr lang="en-US" sz="1600" b="1" dirty="0">
              <a:solidFill>
                <a:srgbClr val="586EA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27628" r="69679" b="35167"/>
          <a:stretch/>
        </p:blipFill>
        <p:spPr>
          <a:xfrm>
            <a:off x="122830" y="136478"/>
            <a:ext cx="1296537" cy="12617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7" t="34710" r="7301" b="50635"/>
          <a:stretch/>
        </p:blipFill>
        <p:spPr>
          <a:xfrm>
            <a:off x="1596789" y="173158"/>
            <a:ext cx="3194842" cy="454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8" t="48763" r="7713" b="39768"/>
          <a:stretch/>
        </p:blipFill>
        <p:spPr>
          <a:xfrm>
            <a:off x="4832573" y="187729"/>
            <a:ext cx="3854898" cy="43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103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F0B03-B01F-4FD4-B157-AE45F87B9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long can a PFA Order last?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63B71-E6AC-4DBB-9B39-E83DA9775E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7275" y="731520"/>
            <a:ext cx="8091488" cy="5253355"/>
          </a:xfrm>
        </p:spPr>
        <p:txBody>
          <a:bodyPr/>
          <a:lstStyle/>
          <a:p>
            <a:r>
              <a:rPr lang="en-US" dirty="0"/>
              <a:t>Emergency Orders only last for the weekend they are issued.</a:t>
            </a:r>
          </a:p>
          <a:p>
            <a:r>
              <a:rPr lang="en-US" dirty="0"/>
              <a:t>Temporary Orders last up to 10 days, within which time the Judge schedules the Final Hearing</a:t>
            </a:r>
          </a:p>
          <a:p>
            <a:r>
              <a:rPr lang="en-US" dirty="0"/>
              <a:t>Final Orders can last anywhere from one day to three years.</a:t>
            </a:r>
          </a:p>
          <a:p>
            <a:r>
              <a:rPr lang="en-US" dirty="0"/>
              <a:t>A judge can extend any of these orders if they feel you are still at risk or if the Defendant violates the order.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 txBox="1">
            <a:spLocks/>
          </p:cNvSpPr>
          <p:nvPr/>
        </p:nvSpPr>
        <p:spPr>
          <a:xfrm>
            <a:off x="491316" y="6044833"/>
            <a:ext cx="11273051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586EA6"/>
                </a:solidFill>
              </a:rPr>
              <a:t>WWW.PMCONLINE.ORG</a:t>
            </a:r>
            <a:endParaRPr lang="en-US" sz="1600" b="1" dirty="0">
              <a:solidFill>
                <a:srgbClr val="586EA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27628" r="69679" b="35167"/>
          <a:stretch/>
        </p:blipFill>
        <p:spPr>
          <a:xfrm>
            <a:off x="122830" y="136478"/>
            <a:ext cx="1296537" cy="12617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7" t="34710" r="7301" b="50635"/>
          <a:stretch/>
        </p:blipFill>
        <p:spPr>
          <a:xfrm>
            <a:off x="1596789" y="173158"/>
            <a:ext cx="3194842" cy="454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8" t="48763" r="7713" b="39768"/>
          <a:stretch/>
        </p:blipFill>
        <p:spPr>
          <a:xfrm>
            <a:off x="4832573" y="187729"/>
            <a:ext cx="3854898" cy="43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925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39A50B-1466-4F77-9240-63A56FC071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898320"/>
            <a:ext cx="7315200" cy="5051834"/>
          </a:xfrm>
        </p:spPr>
      </p:pic>
      <p:sp>
        <p:nvSpPr>
          <p:cNvPr id="3" name="TextBox 2"/>
          <p:cNvSpPr txBox="1"/>
          <p:nvPr/>
        </p:nvSpPr>
        <p:spPr>
          <a:xfrm>
            <a:off x="365760" y="6135624"/>
            <a:ext cx="1122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Source:  </a:t>
            </a:r>
            <a:r>
              <a:rPr lang="en-US" dirty="0" smtClean="0">
                <a:solidFill>
                  <a:schemeClr val="bg2"/>
                </a:solidFill>
                <a:hlinkClick r:id="rId3"/>
              </a:rPr>
              <a:t>https</a:t>
            </a:r>
            <a:r>
              <a:rPr lang="en-US" dirty="0">
                <a:solidFill>
                  <a:schemeClr val="bg2"/>
                </a:solidFill>
                <a:hlinkClick r:id="rId3"/>
              </a:rPr>
              <a:t>://</a:t>
            </a:r>
            <a:r>
              <a:rPr lang="en-US" dirty="0" smtClean="0">
                <a:solidFill>
                  <a:schemeClr val="bg2"/>
                </a:solidFill>
                <a:hlinkClick r:id="rId3"/>
              </a:rPr>
              <a:t>www.pacourts.us/news-and-statistics/news/news-detail/1084/a-closer-look-at-protection-from-abuse-orders-in-pennsylvania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738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8B17B-019A-48B4-9D7F-A6DB7B588E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Your 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C47624-FD9E-4829-BC64-DC77D0896E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Please raise your hand or enter your question in the Chat.</a:t>
            </a:r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 txBox="1">
            <a:spLocks/>
          </p:cNvSpPr>
          <p:nvPr/>
        </p:nvSpPr>
        <p:spPr>
          <a:xfrm>
            <a:off x="491316" y="6044833"/>
            <a:ext cx="11273051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586EA6"/>
                </a:solidFill>
              </a:rPr>
              <a:t>WWW.PMCONLINE.ORG</a:t>
            </a:r>
            <a:endParaRPr lang="en-US" sz="1600" b="1" dirty="0">
              <a:solidFill>
                <a:srgbClr val="586EA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27628" r="69679" b="35167"/>
          <a:stretch/>
        </p:blipFill>
        <p:spPr>
          <a:xfrm>
            <a:off x="122830" y="136478"/>
            <a:ext cx="1296537" cy="12617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7" t="34710" r="7301" b="50635"/>
          <a:stretch/>
        </p:blipFill>
        <p:spPr>
          <a:xfrm>
            <a:off x="1596789" y="173158"/>
            <a:ext cx="3194842" cy="454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8" t="48763" r="7713" b="39768"/>
          <a:stretch/>
        </p:blipFill>
        <p:spPr>
          <a:xfrm>
            <a:off x="4832573" y="187729"/>
            <a:ext cx="3854898" cy="43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705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9A582-AF5D-4D1E-A361-525450A267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happens if a Defendant violates the PFA Order?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5E4783-5031-481A-BEC4-53BCC40748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 txBox="1">
            <a:spLocks/>
          </p:cNvSpPr>
          <p:nvPr/>
        </p:nvSpPr>
        <p:spPr>
          <a:xfrm>
            <a:off x="491316" y="6044833"/>
            <a:ext cx="11273051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586EA6"/>
                </a:solidFill>
              </a:rPr>
              <a:t>WWW.PMCONLINE.ORG</a:t>
            </a:r>
            <a:endParaRPr lang="en-US" sz="1600" b="1" dirty="0">
              <a:solidFill>
                <a:srgbClr val="586EA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27628" r="69679" b="35167"/>
          <a:stretch/>
        </p:blipFill>
        <p:spPr>
          <a:xfrm>
            <a:off x="122830" y="136478"/>
            <a:ext cx="1296537" cy="12617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7" t="34710" r="7301" b="50635"/>
          <a:stretch/>
        </p:blipFill>
        <p:spPr>
          <a:xfrm>
            <a:off x="1596789" y="173158"/>
            <a:ext cx="3194842" cy="454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8" t="48763" r="7713" b="39768"/>
          <a:stretch/>
        </p:blipFill>
        <p:spPr>
          <a:xfrm>
            <a:off x="4832573" y="187729"/>
            <a:ext cx="3854898" cy="43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22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1EE7A-5249-48B1-B0BD-C589D4D0A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18" y="2637691"/>
            <a:ext cx="2687946" cy="3347055"/>
          </a:xfrm>
        </p:spPr>
        <p:txBody>
          <a:bodyPr>
            <a:normAutofit/>
          </a:bodyPr>
          <a:lstStyle/>
          <a:p>
            <a:r>
              <a:rPr lang="en-US" dirty="0"/>
              <a:t>There two different types of “provisions” within PPFA Orders.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5CF82-7A4B-4643-B7FC-BB1D09B6D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43531" y="703385"/>
            <a:ext cx="8045231" cy="528149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PFA Order is composed of many sentences and sections.  </a:t>
            </a:r>
          </a:p>
          <a:p>
            <a:pPr marL="0" indent="0">
              <a:buNone/>
            </a:pPr>
            <a:r>
              <a:rPr lang="en-US" dirty="0"/>
              <a:t>Some of these sections or provisions guarantee the </a:t>
            </a:r>
            <a:r>
              <a:rPr lang="en-US" u="sng" dirty="0"/>
              <a:t>safety</a:t>
            </a:r>
            <a:r>
              <a:rPr lang="en-US" dirty="0"/>
              <a:t> of the Plaintiff and any other abused person.  These provisions include--no abuse--exclusion from property--custody—no contact—no harassment—stay away from work/school—giving up weapons. </a:t>
            </a:r>
          </a:p>
          <a:p>
            <a:pPr marL="0" indent="0">
              <a:buNone/>
            </a:pPr>
            <a:r>
              <a:rPr lang="en-US" dirty="0"/>
              <a:t>These are safety provisions.</a:t>
            </a:r>
          </a:p>
          <a:p>
            <a:pPr marL="0" indent="0">
              <a:buNone/>
            </a:pPr>
            <a:r>
              <a:rPr lang="en-US" dirty="0"/>
              <a:t>A second type of provision does not involve physical safety.  These </a:t>
            </a:r>
            <a:r>
              <a:rPr lang="en-US" u="sng" dirty="0"/>
              <a:t>non-safety</a:t>
            </a:r>
            <a:r>
              <a:rPr lang="en-US" dirty="0"/>
              <a:t> provisions discuss support, damage, attorney fee payments and orders for Defendants to go to batterers’ counseling.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 txBox="1">
            <a:spLocks/>
          </p:cNvSpPr>
          <p:nvPr/>
        </p:nvSpPr>
        <p:spPr>
          <a:xfrm>
            <a:off x="491316" y="6044833"/>
            <a:ext cx="11273051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586EA6"/>
                </a:solidFill>
              </a:rPr>
              <a:t>WWW.PMCONLINE.ORG</a:t>
            </a:r>
            <a:endParaRPr lang="en-US" sz="1600" b="1" dirty="0">
              <a:solidFill>
                <a:srgbClr val="586EA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27628" r="69679" b="35167"/>
          <a:stretch/>
        </p:blipFill>
        <p:spPr>
          <a:xfrm>
            <a:off x="122830" y="136478"/>
            <a:ext cx="1296537" cy="12617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7" t="34710" r="7301" b="50635"/>
          <a:stretch/>
        </p:blipFill>
        <p:spPr>
          <a:xfrm>
            <a:off x="1596789" y="173158"/>
            <a:ext cx="3194842" cy="454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8" t="48763" r="7713" b="39768"/>
          <a:stretch/>
        </p:blipFill>
        <p:spPr>
          <a:xfrm>
            <a:off x="4832573" y="187729"/>
            <a:ext cx="3854898" cy="43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485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1EE7A-5249-48B1-B0BD-C589D4D0A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18" y="2637691"/>
            <a:ext cx="2687946" cy="3347055"/>
          </a:xfrm>
        </p:spPr>
        <p:txBody>
          <a:bodyPr>
            <a:normAutofit/>
          </a:bodyPr>
          <a:lstStyle/>
          <a:p>
            <a:r>
              <a:rPr lang="en-US" dirty="0"/>
              <a:t>What happens if  Defendant violates a safety provision?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5CF82-7A4B-4643-B7FC-BB1D09B6D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7275" y="703385"/>
            <a:ext cx="8091488" cy="5281490"/>
          </a:xfrm>
        </p:spPr>
        <p:txBody>
          <a:bodyPr/>
          <a:lstStyle/>
          <a:p>
            <a:r>
              <a:rPr lang="en-US" dirty="0"/>
              <a:t>Immediately call 911 and request police support. Local law enforcement may be able to arrest the Defendant for violating the PFA Order.</a:t>
            </a:r>
          </a:p>
          <a:p>
            <a:r>
              <a:rPr lang="en-US" dirty="0"/>
              <a:t>If the police do not arrest the Defendant immediately, you must take a copy of your PFA Order to either your local MDJ’s office or to Arraignment Court in the Pittsburgh Municipal Courts Building.</a:t>
            </a:r>
          </a:p>
          <a:p>
            <a:r>
              <a:rPr lang="en-US" dirty="0"/>
              <a:t>File an Indirect Criminal Contempt Complaint For Violation of a Protection From Abuse Order (ICC). </a:t>
            </a:r>
          </a:p>
          <a:p>
            <a:r>
              <a:rPr lang="en-US" dirty="0"/>
              <a:t>An arrest warrant may then be issued so that the Defendant may be arrested.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 txBox="1">
            <a:spLocks/>
          </p:cNvSpPr>
          <p:nvPr/>
        </p:nvSpPr>
        <p:spPr>
          <a:xfrm>
            <a:off x="491316" y="6044833"/>
            <a:ext cx="11273051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586EA6"/>
                </a:solidFill>
              </a:rPr>
              <a:t>WWW.PMCONLINE.ORG</a:t>
            </a:r>
            <a:endParaRPr lang="en-US" sz="1600" b="1" dirty="0">
              <a:solidFill>
                <a:srgbClr val="586EA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27628" r="69679" b="35167"/>
          <a:stretch/>
        </p:blipFill>
        <p:spPr>
          <a:xfrm>
            <a:off x="122830" y="136478"/>
            <a:ext cx="1296537" cy="12617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7" t="34710" r="7301" b="50635"/>
          <a:stretch/>
        </p:blipFill>
        <p:spPr>
          <a:xfrm>
            <a:off x="1596789" y="173158"/>
            <a:ext cx="3194842" cy="454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8" t="48763" r="7713" b="39768"/>
          <a:stretch/>
        </p:blipFill>
        <p:spPr>
          <a:xfrm>
            <a:off x="4832573" y="187729"/>
            <a:ext cx="3854898" cy="43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804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A0F56-380E-49FC-AE9E-13671CE49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happens if a Defendant violates a safety provision?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21FB9-362C-42FF-872B-B0ACD7DD23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2203" y="1155439"/>
            <a:ext cx="8091488" cy="5220170"/>
          </a:xfrm>
        </p:spPr>
        <p:txBody>
          <a:bodyPr>
            <a:normAutofit/>
          </a:bodyPr>
          <a:lstStyle/>
          <a:p>
            <a:r>
              <a:rPr lang="en-US" dirty="0"/>
              <a:t> If there is enough evidence that the Defendant might have violated the PFA, they will notify the PFA Court and a contempt hearing will be scheduled.</a:t>
            </a:r>
          </a:p>
          <a:p>
            <a:r>
              <a:rPr lang="en-US" dirty="0"/>
              <a:t>A hearing will take place in front of a Judge who will determine if the PFA was violated and, if so, how the Defendant will be punished.</a:t>
            </a:r>
          </a:p>
          <a:p>
            <a:r>
              <a:rPr lang="en-US" dirty="0"/>
              <a:t>The Judge can order the following:</a:t>
            </a:r>
          </a:p>
          <a:p>
            <a:pPr marL="0" indent="0">
              <a:buNone/>
            </a:pPr>
            <a:r>
              <a:rPr lang="en-US" dirty="0"/>
              <a:t>	1.An Extension of the PFA Order</a:t>
            </a:r>
          </a:p>
          <a:p>
            <a:pPr marL="0" indent="0">
              <a:buNone/>
            </a:pPr>
            <a:r>
              <a:rPr lang="en-US" dirty="0"/>
              <a:t>	2. A fine up to $1,000.00 and/or</a:t>
            </a:r>
          </a:p>
          <a:p>
            <a:pPr marL="0" indent="0">
              <a:buNone/>
            </a:pPr>
            <a:r>
              <a:rPr lang="en-US" dirty="0"/>
              <a:t>	3. Up to six months in jail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 txBox="1">
            <a:spLocks/>
          </p:cNvSpPr>
          <p:nvPr/>
        </p:nvSpPr>
        <p:spPr>
          <a:xfrm>
            <a:off x="491316" y="6044833"/>
            <a:ext cx="11273051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586EA6"/>
                </a:solidFill>
              </a:rPr>
              <a:t>WWW.PMCONLINE.ORG</a:t>
            </a:r>
            <a:endParaRPr lang="en-US" sz="1600" b="1" dirty="0">
              <a:solidFill>
                <a:srgbClr val="586EA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27628" r="69679" b="35167"/>
          <a:stretch/>
        </p:blipFill>
        <p:spPr>
          <a:xfrm>
            <a:off x="122830" y="136478"/>
            <a:ext cx="1296537" cy="12617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7" t="34710" r="7301" b="50635"/>
          <a:stretch/>
        </p:blipFill>
        <p:spPr>
          <a:xfrm>
            <a:off x="1596789" y="173158"/>
            <a:ext cx="3194842" cy="454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8" t="48763" r="7713" b="39768"/>
          <a:stretch/>
        </p:blipFill>
        <p:spPr>
          <a:xfrm>
            <a:off x="4832573" y="187729"/>
            <a:ext cx="3854898" cy="43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825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1EE7A-5249-48B1-B0BD-C589D4D0A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18" y="2637691"/>
            <a:ext cx="2687946" cy="3347055"/>
          </a:xfrm>
        </p:spPr>
        <p:txBody>
          <a:bodyPr>
            <a:normAutofit/>
          </a:bodyPr>
          <a:lstStyle/>
          <a:p>
            <a:r>
              <a:rPr lang="en-US" dirty="0"/>
              <a:t>What happens if  Defendant violates a non-safety provision?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5CF82-7A4B-4643-B7FC-BB1D09B6D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7275" y="703385"/>
            <a:ext cx="8091488" cy="5281490"/>
          </a:xfrm>
        </p:spPr>
        <p:txBody>
          <a:bodyPr/>
          <a:lstStyle/>
          <a:p>
            <a:r>
              <a:rPr lang="en-US" dirty="0"/>
              <a:t>Plaintiff must file a motion for Civil Contempt with the PFA Court to schedule a hearing.  </a:t>
            </a:r>
          </a:p>
          <a:p>
            <a:r>
              <a:rPr lang="en-US" dirty="0"/>
              <a:t>At this hearing, Plaintiff and Defendant will appear before a Judge who will determine whether the Defendant has violated a non-safety provision of the PFA Order.</a:t>
            </a:r>
          </a:p>
          <a:p>
            <a:r>
              <a:rPr lang="en-US" dirty="0"/>
              <a:t>The Defendant is not subject to being arrested, sentenced to jail or to pay a fine.</a:t>
            </a:r>
          </a:p>
          <a:p>
            <a:r>
              <a:rPr lang="en-US" dirty="0"/>
              <a:t>The Judge may modify or extend the PFA Order as a result of the Civil Contempt hearing.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 txBox="1">
            <a:spLocks/>
          </p:cNvSpPr>
          <p:nvPr/>
        </p:nvSpPr>
        <p:spPr>
          <a:xfrm>
            <a:off x="491316" y="6044833"/>
            <a:ext cx="11273051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586EA6"/>
                </a:solidFill>
              </a:rPr>
              <a:t>WWW.PMCONLINE.ORG</a:t>
            </a:r>
            <a:endParaRPr lang="en-US" sz="1600" b="1" dirty="0">
              <a:solidFill>
                <a:srgbClr val="586EA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27628" r="69679" b="35167"/>
          <a:stretch/>
        </p:blipFill>
        <p:spPr>
          <a:xfrm>
            <a:off x="122830" y="136478"/>
            <a:ext cx="1296537" cy="12617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7" t="34710" r="7301" b="50635"/>
          <a:stretch/>
        </p:blipFill>
        <p:spPr>
          <a:xfrm>
            <a:off x="1596789" y="173158"/>
            <a:ext cx="3194842" cy="454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8" t="48763" r="7713" b="39768"/>
          <a:stretch/>
        </p:blipFill>
        <p:spPr>
          <a:xfrm>
            <a:off x="4832573" y="187729"/>
            <a:ext cx="3854898" cy="43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75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504" y="1006480"/>
            <a:ext cx="11214402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latin typeface="Corbel"/>
              </a:rPr>
              <a:t>30 Years of Fighting for Fair Courts in Pennsylvania</a:t>
            </a:r>
            <a:r>
              <a:rPr lang="en-US" b="1" dirty="0">
                <a:latin typeface="Corbel" panose="020B0503020204020204" pitchFamily="34" charset="0"/>
              </a:rPr>
              <a:t/>
            </a:r>
            <a:br>
              <a:rPr lang="en-US" b="1" dirty="0">
                <a:latin typeface="Corbel" panose="020B0503020204020204" pitchFamily="34" charset="0"/>
              </a:rPr>
            </a:b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161" y="2617451"/>
            <a:ext cx="720542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Pennsylvanians for Modern Courts is the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only statewide nonpartisan nonprofit organization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dedicated to ensuring that all Pennsylvanians can come to our courts with confidence that they will be heard by qualified, fair and impartial judges. </a:t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</a:b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US" sz="24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None of the speakers today are here to give legal advice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.  Should you wish to receive legal advice specific to your unique situation, please talk with an attorney individually.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812" y="1"/>
            <a:ext cx="968188" cy="9681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76230" y="1"/>
            <a:ext cx="1947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2E74B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PENNSYLVANIANS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 COURTS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726" y="2617451"/>
            <a:ext cx="3122589" cy="28473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547104"/>
            <a:ext cx="12192001" cy="31089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90409" y="6517886"/>
            <a:ext cx="422452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©2021 Pennsylvanians for Modern Courts</a:t>
            </a:r>
          </a:p>
        </p:txBody>
      </p:sp>
    </p:spTree>
    <p:extLst>
      <p:ext uri="{BB962C8B-B14F-4D97-AF65-F5344CB8AC3E}">
        <p14:creationId xmlns:p14="http://schemas.microsoft.com/office/powerpoint/2010/main" val="34092264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8B17B-019A-48B4-9D7F-A6DB7B588E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Your 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C47624-FD9E-4829-BC64-DC77D0896E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Please raise your hand or enter your question in the Chat.</a:t>
            </a:r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 txBox="1">
            <a:spLocks/>
          </p:cNvSpPr>
          <p:nvPr/>
        </p:nvSpPr>
        <p:spPr>
          <a:xfrm>
            <a:off x="491316" y="6044833"/>
            <a:ext cx="11273051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586EA6"/>
                </a:solidFill>
              </a:rPr>
              <a:t>WWW.PMCONLINE.ORG</a:t>
            </a:r>
            <a:endParaRPr lang="en-US" sz="1600" b="1" dirty="0">
              <a:solidFill>
                <a:srgbClr val="586EA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27628" r="69679" b="35167"/>
          <a:stretch/>
        </p:blipFill>
        <p:spPr>
          <a:xfrm>
            <a:off x="122830" y="136478"/>
            <a:ext cx="1296537" cy="12617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7" t="34710" r="7301" b="50635"/>
          <a:stretch/>
        </p:blipFill>
        <p:spPr>
          <a:xfrm>
            <a:off x="1596789" y="173158"/>
            <a:ext cx="3194842" cy="454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8" t="48763" r="7713" b="39768"/>
          <a:stretch/>
        </p:blipFill>
        <p:spPr>
          <a:xfrm>
            <a:off x="4832573" y="187729"/>
            <a:ext cx="3854898" cy="43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83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BC049-ADA3-428C-BE75-F94097FD5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083380"/>
            <a:ext cx="7315200" cy="3318804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Please Take Our Poll.  Give us Feedback.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Your Safety Plan.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582B8A-13D2-4A6C-A0AC-1B24CA49F4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5" y="4754880"/>
            <a:ext cx="7821916" cy="1162594"/>
          </a:xfrm>
        </p:spPr>
        <p:txBody>
          <a:bodyPr>
            <a:noAutofit/>
          </a:bodyPr>
          <a:lstStyle/>
          <a:p>
            <a:r>
              <a:rPr lang="en-US" sz="7200" b="1" dirty="0"/>
              <a:t>t</a:t>
            </a:r>
            <a:r>
              <a:rPr lang="en-US" sz="7200" b="1" dirty="0" smtClean="0"/>
              <a:t>iny.one/</a:t>
            </a:r>
            <a:r>
              <a:rPr lang="en-US" sz="7200" b="1" dirty="0" err="1" smtClean="0"/>
              <a:t>PMCPoll</a:t>
            </a:r>
            <a:endParaRPr lang="en-US" sz="7200" b="1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 txBox="1">
            <a:spLocks/>
          </p:cNvSpPr>
          <p:nvPr/>
        </p:nvSpPr>
        <p:spPr>
          <a:xfrm>
            <a:off x="491316" y="6044833"/>
            <a:ext cx="11273051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586EA6"/>
                </a:solidFill>
              </a:rPr>
              <a:t>WWW.PMCONLINE.ORG</a:t>
            </a:r>
            <a:endParaRPr lang="en-US" sz="1600" b="1" dirty="0">
              <a:solidFill>
                <a:srgbClr val="586EA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27628" r="69679" b="35167"/>
          <a:stretch/>
        </p:blipFill>
        <p:spPr>
          <a:xfrm>
            <a:off x="122830" y="136478"/>
            <a:ext cx="1296537" cy="12617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7" t="34710" r="7301" b="50635"/>
          <a:stretch/>
        </p:blipFill>
        <p:spPr>
          <a:xfrm>
            <a:off x="1596789" y="173158"/>
            <a:ext cx="3194842" cy="454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8" t="48763" r="7713" b="39768"/>
          <a:stretch/>
        </p:blipFill>
        <p:spPr>
          <a:xfrm>
            <a:off x="4832573" y="187729"/>
            <a:ext cx="3854898" cy="43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953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1F1E2-93CD-4042-A297-7902C46DE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Safety Plan.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99B86-C52B-498D-B569-3D781B27E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BCD3D5D-EA47-4E0D-851C-AD9B4741BA8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447" r="8447"/>
          <a:stretch>
            <a:fillRect/>
          </a:stretch>
        </p:blipFill>
        <p:spPr>
          <a:xfrm>
            <a:off x="3869268" y="422032"/>
            <a:ext cx="7486120" cy="624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11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E497F-2DD8-4477-9ECC-9CF98229E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Safety Plan.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196713-E37B-4AAD-9421-6994A8023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EF1053C-CB9B-447B-BB0F-D8F2C83EC55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AF2205-DA47-49FC-B36D-0E4FA6270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267" y="576775"/>
            <a:ext cx="7486119" cy="58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59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074B2-E8F6-473B-AD1E-63BB31F1E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Safety Plan.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E21D0-89A9-436A-94BE-EFBFADBB2A6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92F15A1-0E62-4571-8083-15E92B64839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FAF2B4-BF91-4254-A2AC-9AFF11F3B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266" y="548641"/>
            <a:ext cx="7486121" cy="602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94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BFFE2-619A-4EB4-B1BC-D8BAA3D98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Safety Plan.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9FEBC-A92C-46CA-B6C8-CF6B12A3F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AC13E2C-07E3-4DAC-BDDD-ED2B4C0ADB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69268" y="864110"/>
            <a:ext cx="7486120" cy="5066714"/>
          </a:xfrm>
        </p:spPr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927B838D-C91E-4B29-A8B3-1AB1BE800075}"/>
              </a:ext>
            </a:extLst>
          </p:cNvPr>
          <p:cNvSpPr txBox="1">
            <a:spLocks/>
          </p:cNvSpPr>
          <p:nvPr/>
        </p:nvSpPr>
        <p:spPr>
          <a:xfrm>
            <a:off x="3869268" y="864110"/>
            <a:ext cx="7486120" cy="5066714"/>
          </a:xfrm>
          <a:prstGeom prst="rect">
            <a:avLst/>
          </a:prstGeom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D13538-3A93-4270-9857-6AC0806C1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006" y="864110"/>
            <a:ext cx="7613382" cy="506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762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BC049-ADA3-428C-BE75-F94097FD57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dirty="0">
              <a:cs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582B8A-13D2-4A6C-A0AC-1B24CA49F4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 txBox="1">
            <a:spLocks/>
          </p:cNvSpPr>
          <p:nvPr/>
        </p:nvSpPr>
        <p:spPr>
          <a:xfrm>
            <a:off x="491316" y="6044833"/>
            <a:ext cx="11273051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586EA6"/>
                </a:solidFill>
              </a:rPr>
              <a:t>WWW.PMCONLINE.ORG</a:t>
            </a:r>
            <a:endParaRPr lang="en-US" sz="1600" b="1" dirty="0">
              <a:solidFill>
                <a:srgbClr val="586EA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27628" r="69679" b="35167"/>
          <a:stretch/>
        </p:blipFill>
        <p:spPr>
          <a:xfrm>
            <a:off x="122830" y="136478"/>
            <a:ext cx="1296537" cy="12617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7" t="34710" r="7301" b="50635"/>
          <a:stretch/>
        </p:blipFill>
        <p:spPr>
          <a:xfrm>
            <a:off x="1596789" y="173158"/>
            <a:ext cx="3194842" cy="454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8" t="48763" r="7713" b="39768"/>
          <a:stretch/>
        </p:blipFill>
        <p:spPr>
          <a:xfrm>
            <a:off x="4832573" y="187729"/>
            <a:ext cx="3854898" cy="435463"/>
          </a:xfrm>
          <a:prstGeom prst="rect">
            <a:avLst/>
          </a:prstGeom>
        </p:spPr>
      </p:pic>
      <p:pic>
        <p:nvPicPr>
          <p:cNvPr id="8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D7E607E9-09C7-4E5D-830B-7CD20AD3E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75" y="1860116"/>
            <a:ext cx="8598566" cy="362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245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9464083" y="1068399"/>
            <a:ext cx="2492482" cy="14703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BBC049-ADA3-428C-BE75-F94097FD5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8256" y="1495369"/>
            <a:ext cx="7315200" cy="2596728"/>
          </a:xfrm>
        </p:spPr>
        <p:txBody>
          <a:bodyPr>
            <a:normAutofit/>
          </a:bodyPr>
          <a:lstStyle/>
          <a:p>
            <a:r>
              <a:rPr lang="en-US" dirty="0"/>
              <a:t>Allegheny County Law Library PFA Research Guide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582B8A-13D2-4A6C-A0AC-1B24CA49F4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8256" y="4344049"/>
            <a:ext cx="7879393" cy="133437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/>
              <a:t>Compiled by Lori Hagen, Reference Librarian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 txBox="1">
            <a:spLocks/>
          </p:cNvSpPr>
          <p:nvPr/>
        </p:nvSpPr>
        <p:spPr>
          <a:xfrm>
            <a:off x="491316" y="6044833"/>
            <a:ext cx="11273051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586EA6"/>
                </a:solidFill>
              </a:rPr>
              <a:t>WWW.PMCONLINE.ORG</a:t>
            </a:r>
            <a:endParaRPr lang="en-US" sz="1600" b="1" dirty="0">
              <a:solidFill>
                <a:srgbClr val="586EA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27628" r="69679" b="35167"/>
          <a:stretch/>
        </p:blipFill>
        <p:spPr>
          <a:xfrm>
            <a:off x="122830" y="136478"/>
            <a:ext cx="1296537" cy="12617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7" t="34710" r="7301" b="50635"/>
          <a:stretch/>
        </p:blipFill>
        <p:spPr>
          <a:xfrm>
            <a:off x="1596789" y="173158"/>
            <a:ext cx="3194842" cy="454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8" t="48763" r="7713" b="39768"/>
          <a:stretch/>
        </p:blipFill>
        <p:spPr>
          <a:xfrm>
            <a:off x="4832573" y="187729"/>
            <a:ext cx="3854898" cy="4354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97649" y="2778528"/>
            <a:ext cx="3638641" cy="291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bg2"/>
                </a:solidFill>
              </a:rPr>
              <a:t>Allegheny County </a:t>
            </a:r>
            <a:endParaRPr lang="en-US" dirty="0" smtClean="0">
              <a:solidFill>
                <a:schemeClr val="bg2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</a:rPr>
              <a:t>Law Library 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</a:rPr>
              <a:t>Room 921</a:t>
            </a:r>
            <a:endParaRPr lang="en-US" dirty="0">
              <a:solidFill>
                <a:schemeClr val="bg2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bg2"/>
                </a:solidFill>
              </a:rPr>
              <a:t>City-County Building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bg2"/>
                </a:solidFill>
              </a:rPr>
              <a:t>414 Grant Street, </a:t>
            </a:r>
            <a:endParaRPr lang="en-US" dirty="0" smtClean="0">
              <a:solidFill>
                <a:schemeClr val="bg2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</a:rPr>
              <a:t>Pittsburgh</a:t>
            </a:r>
            <a:r>
              <a:rPr lang="en-US" dirty="0">
                <a:solidFill>
                  <a:schemeClr val="bg2"/>
                </a:solidFill>
              </a:rPr>
              <a:t>, PA  15219  </a:t>
            </a:r>
          </a:p>
          <a:p>
            <a:pPr lvl="2"/>
            <a:r>
              <a:rPr lang="en-US" dirty="0">
                <a:solidFill>
                  <a:schemeClr val="bg2"/>
                </a:solidFill>
              </a:rPr>
              <a:t>Phone:  412-350-5353</a:t>
            </a:r>
          </a:p>
          <a:p>
            <a:pPr lvl="2"/>
            <a:r>
              <a:rPr lang="en-US" dirty="0">
                <a:solidFill>
                  <a:schemeClr val="bg2"/>
                </a:solidFill>
              </a:rPr>
              <a:t>Website:  acllib.org</a:t>
            </a:r>
          </a:p>
          <a:p>
            <a:pPr lvl="2"/>
            <a:r>
              <a:rPr lang="en-US" dirty="0">
                <a:solidFill>
                  <a:schemeClr val="bg2"/>
                </a:solidFill>
              </a:rPr>
              <a:t>Email:  acll@duq.edu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728" y="557319"/>
            <a:ext cx="2492482" cy="249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025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688B1-888A-4011-AAD9-8E347EEDD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Allegheny County Law Library PFA Research Guide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 txBox="1">
            <a:spLocks/>
          </p:cNvSpPr>
          <p:nvPr/>
        </p:nvSpPr>
        <p:spPr>
          <a:xfrm>
            <a:off x="491316" y="6044833"/>
            <a:ext cx="11273051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586EA6"/>
                </a:solidFill>
              </a:rPr>
              <a:t>WWW.PMCONLINE.ORG</a:t>
            </a:r>
            <a:endParaRPr lang="en-US" sz="1600" b="1" dirty="0">
              <a:solidFill>
                <a:srgbClr val="586EA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27628" r="69679" b="35167"/>
          <a:stretch/>
        </p:blipFill>
        <p:spPr>
          <a:xfrm>
            <a:off x="122830" y="136478"/>
            <a:ext cx="1296537" cy="12617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7" t="34710" r="7301" b="50635"/>
          <a:stretch/>
        </p:blipFill>
        <p:spPr>
          <a:xfrm>
            <a:off x="1596789" y="173158"/>
            <a:ext cx="3194842" cy="454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8" t="48763" r="7713" b="39768"/>
          <a:stretch/>
        </p:blipFill>
        <p:spPr>
          <a:xfrm>
            <a:off x="4832573" y="187729"/>
            <a:ext cx="3854898" cy="4354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7785" y="1163309"/>
            <a:ext cx="83354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2"/>
                </a:solidFill>
              </a:rPr>
              <a:t>Pennsylvania Protection From </a:t>
            </a:r>
            <a:r>
              <a:rPr lang="en-US" sz="1200" b="1" dirty="0" smtClean="0">
                <a:solidFill>
                  <a:schemeClr val="bg2"/>
                </a:solidFill>
              </a:rPr>
              <a:t>Abuse</a:t>
            </a:r>
          </a:p>
          <a:p>
            <a:pPr algn="ctr"/>
            <a:endParaRPr lang="en-US" sz="1000" b="1" dirty="0">
              <a:solidFill>
                <a:schemeClr val="bg2"/>
              </a:solidFill>
            </a:endParaRPr>
          </a:p>
          <a:p>
            <a:r>
              <a:rPr lang="en-US" sz="1000" b="1" dirty="0" smtClean="0">
                <a:solidFill>
                  <a:schemeClr val="bg2"/>
                </a:solidFill>
              </a:rPr>
              <a:t> </a:t>
            </a:r>
            <a:r>
              <a:rPr lang="en-US" sz="1200" b="1" dirty="0" smtClean="0">
                <a:solidFill>
                  <a:schemeClr val="bg2"/>
                </a:solidFill>
              </a:rPr>
              <a:t>Primary </a:t>
            </a:r>
            <a:r>
              <a:rPr lang="en-US" sz="1200" b="1" dirty="0">
                <a:solidFill>
                  <a:schemeClr val="bg2"/>
                </a:solidFill>
              </a:rPr>
              <a:t>Sources</a:t>
            </a:r>
          </a:p>
          <a:p>
            <a:r>
              <a:rPr lang="en-US" sz="1000" b="1" dirty="0">
                <a:solidFill>
                  <a:schemeClr val="bg2"/>
                </a:solidFill>
              </a:rPr>
              <a:t>  </a:t>
            </a:r>
            <a:endParaRPr lang="en-US" sz="1000" dirty="0">
              <a:solidFill>
                <a:schemeClr val="bg2"/>
              </a:solidFill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000" b="1" dirty="0">
                <a:solidFill>
                  <a:schemeClr val="bg2"/>
                </a:solidFill>
              </a:rPr>
              <a:t>Statutes (State laws):</a:t>
            </a:r>
            <a:endParaRPr lang="en-US" sz="1000" dirty="0">
              <a:solidFill>
                <a:schemeClr val="bg2"/>
              </a:solidFill>
            </a:endParaRPr>
          </a:p>
          <a:p>
            <a:pPr lvl="1"/>
            <a:r>
              <a:rPr lang="en-US" sz="1000" b="1" i="1" dirty="0">
                <a:solidFill>
                  <a:schemeClr val="bg2"/>
                </a:solidFill>
              </a:rPr>
              <a:t>Purdon’s Pennsylvania Statutes, Annotated</a:t>
            </a:r>
            <a:r>
              <a:rPr lang="en-US" sz="1000" dirty="0">
                <a:solidFill>
                  <a:schemeClr val="bg2"/>
                </a:solidFill>
              </a:rPr>
              <a:t>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2"/>
                </a:solidFill>
              </a:rPr>
              <a:t>Title 23, Domestic Relations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2"/>
                </a:solidFill>
              </a:rPr>
              <a:t>Chapter 61 – 67, Abuse of Family § 6101 </a:t>
            </a:r>
            <a:r>
              <a:rPr lang="en-US" sz="1000" dirty="0" err="1">
                <a:solidFill>
                  <a:schemeClr val="bg2"/>
                </a:solidFill>
              </a:rPr>
              <a:t>et.seq</a:t>
            </a:r>
            <a:r>
              <a:rPr lang="en-US" sz="1000" dirty="0">
                <a:solidFill>
                  <a:schemeClr val="bg2"/>
                </a:solidFill>
              </a:rPr>
              <a:t>.  </a:t>
            </a:r>
          </a:p>
          <a:p>
            <a:pPr lvl="1"/>
            <a:r>
              <a:rPr lang="en-US" sz="1000" dirty="0">
                <a:solidFill>
                  <a:schemeClr val="bg2"/>
                </a:solidFill>
              </a:rPr>
              <a:t> </a:t>
            </a:r>
          </a:p>
          <a:p>
            <a:pPr lvl="0"/>
            <a:r>
              <a:rPr lang="en-US" sz="1000" b="1" dirty="0" smtClean="0">
                <a:solidFill>
                  <a:schemeClr val="bg2"/>
                </a:solidFill>
              </a:rPr>
              <a:t>2.    Administrative </a:t>
            </a:r>
            <a:r>
              <a:rPr lang="en-US" sz="1000" b="1" dirty="0">
                <a:solidFill>
                  <a:schemeClr val="bg2"/>
                </a:solidFill>
              </a:rPr>
              <a:t>Codes and Regulations:</a:t>
            </a:r>
            <a:endParaRPr lang="en-US" sz="1000" dirty="0">
              <a:solidFill>
                <a:schemeClr val="bg2"/>
              </a:solidFill>
            </a:endParaRPr>
          </a:p>
          <a:p>
            <a:pPr lvl="1"/>
            <a:r>
              <a:rPr lang="en-US" sz="1000" b="1" i="1" dirty="0">
                <a:solidFill>
                  <a:schemeClr val="bg2"/>
                </a:solidFill>
              </a:rPr>
              <a:t>Pennsylvania Code</a:t>
            </a:r>
            <a:endParaRPr lang="en-US" sz="1000" dirty="0">
              <a:solidFill>
                <a:schemeClr val="bg2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2"/>
                </a:solidFill>
              </a:rPr>
              <a:t>Title 231,  Rule 1905</a:t>
            </a:r>
          </a:p>
          <a:p>
            <a:pPr lvl="1"/>
            <a:r>
              <a:rPr lang="en-US" sz="1000" b="1" i="1" dirty="0">
                <a:solidFill>
                  <a:schemeClr val="bg2"/>
                </a:solidFill>
              </a:rPr>
              <a:t>Pennsylvania Bulletin</a:t>
            </a:r>
            <a:r>
              <a:rPr lang="en-US" sz="1000" dirty="0">
                <a:solidFill>
                  <a:schemeClr val="bg2"/>
                </a:solidFill>
              </a:rPr>
              <a:t>  </a:t>
            </a:r>
          </a:p>
          <a:p>
            <a:pPr lvl="1"/>
            <a:r>
              <a:rPr lang="en-US" sz="1000" b="1" i="1" dirty="0">
                <a:solidFill>
                  <a:schemeClr val="bg2"/>
                </a:solidFill>
              </a:rPr>
              <a:t>Pennsylvania Rules of Court</a:t>
            </a:r>
            <a:r>
              <a:rPr lang="en-US" sz="1000" dirty="0">
                <a:solidFill>
                  <a:schemeClr val="bg2"/>
                </a:solidFill>
              </a:rPr>
              <a:t> - Actions Pursuant to Protection from Abuse Act Pa R.C.P Rule 1901  </a:t>
            </a:r>
          </a:p>
          <a:p>
            <a:pPr lvl="1"/>
            <a:r>
              <a:rPr lang="en-US" sz="1000" dirty="0">
                <a:solidFill>
                  <a:schemeClr val="bg2"/>
                </a:solidFill>
              </a:rPr>
              <a:t> </a:t>
            </a:r>
          </a:p>
          <a:p>
            <a:pPr lvl="0"/>
            <a:r>
              <a:rPr lang="en-US" sz="1000" b="1" dirty="0" smtClean="0">
                <a:solidFill>
                  <a:schemeClr val="bg2"/>
                </a:solidFill>
              </a:rPr>
              <a:t>3.  PA </a:t>
            </a:r>
            <a:r>
              <a:rPr lang="en-US" sz="1000" b="1" dirty="0">
                <a:solidFill>
                  <a:schemeClr val="bg2"/>
                </a:solidFill>
              </a:rPr>
              <a:t>Cases:</a:t>
            </a:r>
            <a:endParaRPr lang="en-US" sz="1000" dirty="0">
              <a:solidFill>
                <a:schemeClr val="bg2"/>
              </a:solidFill>
            </a:endParaRPr>
          </a:p>
          <a:p>
            <a:r>
              <a:rPr lang="en-US" sz="1000" dirty="0">
                <a:solidFill>
                  <a:schemeClr val="bg2"/>
                </a:solidFill>
              </a:rPr>
              <a:t>	</a:t>
            </a:r>
            <a:r>
              <a:rPr lang="en-US" sz="1000" b="1" i="1" dirty="0">
                <a:solidFill>
                  <a:schemeClr val="bg2"/>
                </a:solidFill>
              </a:rPr>
              <a:t>West’s Pennsylvania Digest 2d</a:t>
            </a:r>
            <a:r>
              <a:rPr lang="en-US" sz="1000" dirty="0">
                <a:solidFill>
                  <a:schemeClr val="bg2"/>
                </a:solidFill>
              </a:rPr>
              <a:t> Protection of Endangered Persons, Vol. 49B</a:t>
            </a:r>
          </a:p>
          <a:p>
            <a:r>
              <a:rPr lang="en-US" sz="1200" dirty="0">
                <a:solidFill>
                  <a:schemeClr val="bg2"/>
                </a:solidFill>
              </a:rPr>
              <a:t> </a:t>
            </a:r>
          </a:p>
          <a:p>
            <a:r>
              <a:rPr lang="en-US" sz="1200" b="1" dirty="0">
                <a:solidFill>
                  <a:schemeClr val="bg2"/>
                </a:solidFill>
              </a:rPr>
              <a:t>Secondary Sources</a:t>
            </a:r>
            <a:endParaRPr lang="en-US" sz="1200" dirty="0">
              <a:solidFill>
                <a:schemeClr val="bg2"/>
              </a:solidFill>
            </a:endParaRPr>
          </a:p>
          <a:p>
            <a:r>
              <a:rPr lang="en-US" sz="1000" b="1" dirty="0">
                <a:solidFill>
                  <a:schemeClr val="bg2"/>
                </a:solidFill>
              </a:rPr>
              <a:t> </a:t>
            </a:r>
            <a:endParaRPr lang="en-US" sz="1000" dirty="0">
              <a:solidFill>
                <a:schemeClr val="bg2"/>
              </a:solidFill>
            </a:endParaRPr>
          </a:p>
          <a:p>
            <a:pPr lvl="0"/>
            <a:r>
              <a:rPr lang="en-US" sz="1000" b="1" dirty="0" smtClean="0">
                <a:solidFill>
                  <a:schemeClr val="bg2"/>
                </a:solidFill>
              </a:rPr>
              <a:t>1.  Encyclopedias</a:t>
            </a:r>
            <a:r>
              <a:rPr lang="en-US" sz="1000" dirty="0" smtClean="0">
                <a:solidFill>
                  <a:schemeClr val="bg2"/>
                </a:solidFill>
              </a:rPr>
              <a:t> </a:t>
            </a:r>
            <a:endParaRPr lang="en-US" sz="1000" dirty="0">
              <a:solidFill>
                <a:schemeClr val="bg2"/>
              </a:solidFill>
            </a:endParaRPr>
          </a:p>
          <a:p>
            <a:pPr lvl="1"/>
            <a:r>
              <a:rPr lang="en-US" sz="1000" b="1" i="1" dirty="0">
                <a:solidFill>
                  <a:schemeClr val="bg2"/>
                </a:solidFill>
              </a:rPr>
              <a:t>Pennsylvania Law Encyclopedia, 2d</a:t>
            </a:r>
            <a:r>
              <a:rPr lang="en-US" sz="1000" dirty="0">
                <a:solidFill>
                  <a:schemeClr val="bg2"/>
                </a:solidFill>
              </a:rPr>
              <a:t>  KFP65.P42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2"/>
                </a:solidFill>
              </a:rPr>
              <a:t>Domestic Violence - vol. 32 Mag </a:t>
            </a:r>
            <a:r>
              <a:rPr lang="en-US" sz="1000" dirty="0" err="1">
                <a:solidFill>
                  <a:schemeClr val="bg2"/>
                </a:solidFill>
              </a:rPr>
              <a:t>Judg</a:t>
            </a:r>
            <a:r>
              <a:rPr lang="en-US" sz="1000" dirty="0">
                <a:solidFill>
                  <a:schemeClr val="bg2"/>
                </a:solidFill>
              </a:rPr>
              <a:t>  22, 42 et seq.,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2"/>
                </a:solidFill>
              </a:rPr>
              <a:t>Protection from Abuse Act, vol. 20 , </a:t>
            </a:r>
            <a:r>
              <a:rPr lang="en-US" sz="1000" dirty="0" err="1">
                <a:solidFill>
                  <a:schemeClr val="bg2"/>
                </a:solidFill>
              </a:rPr>
              <a:t>Crim</a:t>
            </a:r>
            <a:r>
              <a:rPr lang="en-US" sz="1000" dirty="0">
                <a:solidFill>
                  <a:schemeClr val="bg2"/>
                </a:solidFill>
              </a:rPr>
              <a:t> Law 1541, 1542</a:t>
            </a:r>
          </a:p>
          <a:p>
            <a:r>
              <a:rPr lang="en-US" sz="1000" dirty="0">
                <a:solidFill>
                  <a:schemeClr val="bg2"/>
                </a:solidFill>
              </a:rPr>
              <a:t>	</a:t>
            </a:r>
            <a:r>
              <a:rPr lang="en-US" sz="1000" b="1" i="1" dirty="0">
                <a:solidFill>
                  <a:schemeClr val="bg2"/>
                </a:solidFill>
              </a:rPr>
              <a:t>Standard Pennsylvania Practice 2d. </a:t>
            </a:r>
            <a:r>
              <a:rPr lang="en-US" sz="1000" dirty="0">
                <a:solidFill>
                  <a:schemeClr val="bg2"/>
                </a:solidFill>
              </a:rPr>
              <a:t> KFP </a:t>
            </a:r>
            <a:r>
              <a:rPr lang="en-US" sz="1000" dirty="0" smtClean="0">
                <a:solidFill>
                  <a:schemeClr val="bg2"/>
                </a:solidFill>
              </a:rPr>
              <a:t>530.S7,Abuse </a:t>
            </a:r>
            <a:r>
              <a:rPr lang="en-US" sz="1000" dirty="0">
                <a:solidFill>
                  <a:schemeClr val="bg2"/>
                </a:solidFill>
              </a:rPr>
              <a:t>of Persons, §126:1366, et seq.</a:t>
            </a:r>
          </a:p>
          <a:p>
            <a:r>
              <a:rPr lang="en-US" sz="1000" dirty="0">
                <a:solidFill>
                  <a:schemeClr val="bg2"/>
                </a:solidFill>
              </a:rPr>
              <a:t>	</a:t>
            </a:r>
            <a:r>
              <a:rPr lang="en-US" sz="1000" b="1" i="1" dirty="0">
                <a:solidFill>
                  <a:schemeClr val="bg2"/>
                </a:solidFill>
              </a:rPr>
              <a:t>Summary of Pennsylvania Jurisprudence 2d</a:t>
            </a:r>
            <a:r>
              <a:rPr lang="en-US" sz="1000" dirty="0">
                <a:solidFill>
                  <a:schemeClr val="bg2"/>
                </a:solidFill>
              </a:rPr>
              <a:t>. KFP </a:t>
            </a:r>
            <a:r>
              <a:rPr lang="en-US" sz="1000" dirty="0" smtClean="0">
                <a:solidFill>
                  <a:schemeClr val="bg2"/>
                </a:solidFill>
              </a:rPr>
              <a:t>65.L42,Protection </a:t>
            </a:r>
            <a:r>
              <a:rPr lang="en-US" sz="1000" dirty="0">
                <a:solidFill>
                  <a:schemeClr val="bg2"/>
                </a:solidFill>
              </a:rPr>
              <a:t>from Abuse Act, FAMLAW 12:1-51</a:t>
            </a:r>
          </a:p>
          <a:p>
            <a:r>
              <a:rPr lang="en-US" sz="1000" dirty="0">
                <a:solidFill>
                  <a:schemeClr val="bg2"/>
                </a:solidFill>
              </a:rPr>
              <a:t>	</a:t>
            </a:r>
            <a:r>
              <a:rPr lang="en-US" sz="1000" b="1" i="1" dirty="0">
                <a:solidFill>
                  <a:schemeClr val="bg2"/>
                </a:solidFill>
              </a:rPr>
              <a:t>Domestic Violence and Domestic Abuse </a:t>
            </a:r>
            <a:r>
              <a:rPr lang="en-US" sz="1000" dirty="0">
                <a:solidFill>
                  <a:schemeClr val="bg2"/>
                </a:solidFill>
              </a:rPr>
              <a:t>by Sara J. Berman, </a:t>
            </a:r>
            <a:r>
              <a:rPr lang="en-US" sz="1000" u="sng" dirty="0">
                <a:solidFill>
                  <a:schemeClr val="bg2"/>
                </a:solidFill>
                <a:hlinkClick r:id="rId3"/>
              </a:rPr>
              <a:t>https://www.nolo.com/legal- encyclopedia/domestic-violence-33813.html</a:t>
            </a:r>
            <a:r>
              <a:rPr lang="en-US" sz="1000" dirty="0">
                <a:solidFill>
                  <a:schemeClr val="bg2"/>
                </a:solidFill>
              </a:rPr>
              <a:t> </a:t>
            </a:r>
          </a:p>
          <a:p>
            <a:r>
              <a:rPr lang="en-US" sz="1000" dirty="0">
                <a:solidFill>
                  <a:schemeClr val="bg2"/>
                </a:solidFill>
              </a:rPr>
              <a:t> </a:t>
            </a:r>
          </a:p>
          <a:p>
            <a:pPr lvl="0"/>
            <a:r>
              <a:rPr lang="en-US" sz="1000" dirty="0" smtClean="0">
                <a:solidFill>
                  <a:schemeClr val="bg2"/>
                </a:solidFill>
              </a:rPr>
              <a:t>2.  </a:t>
            </a:r>
            <a:r>
              <a:rPr lang="en-US" sz="1000" b="1" dirty="0" smtClean="0">
                <a:solidFill>
                  <a:schemeClr val="bg2"/>
                </a:solidFill>
              </a:rPr>
              <a:t>Citators</a:t>
            </a:r>
            <a:endParaRPr lang="en-US" sz="1000" dirty="0">
              <a:solidFill>
                <a:schemeClr val="bg2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b="1" i="1" dirty="0">
                <a:solidFill>
                  <a:schemeClr val="bg2"/>
                </a:solidFill>
              </a:rPr>
              <a:t>Shepard’s Pennsylvania Citations</a:t>
            </a:r>
            <a:r>
              <a:rPr lang="en-US" sz="1000" dirty="0">
                <a:solidFill>
                  <a:schemeClr val="bg2"/>
                </a:solidFill>
              </a:rPr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b="1" i="1" dirty="0">
                <a:solidFill>
                  <a:schemeClr val="bg2"/>
                </a:solidFill>
              </a:rPr>
              <a:t>KeyCite</a:t>
            </a:r>
            <a:r>
              <a:rPr lang="en-US" sz="1000" i="1" dirty="0">
                <a:solidFill>
                  <a:schemeClr val="bg2"/>
                </a:solidFill>
              </a:rPr>
              <a:t> </a:t>
            </a:r>
            <a:r>
              <a:rPr lang="en-US" sz="1000" dirty="0">
                <a:solidFill>
                  <a:schemeClr val="bg2"/>
                </a:solidFill>
              </a:rPr>
              <a:t>(Westlaw)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b="1" i="1" dirty="0">
                <a:solidFill>
                  <a:schemeClr val="bg2"/>
                </a:solidFill>
              </a:rPr>
              <a:t>Family Law Citator </a:t>
            </a:r>
            <a:r>
              <a:rPr lang="en-US" sz="1000" dirty="0">
                <a:solidFill>
                  <a:schemeClr val="bg2"/>
                </a:solidFill>
              </a:rPr>
              <a:t>by Carol </a:t>
            </a:r>
            <a:r>
              <a:rPr lang="en-US" sz="1000" dirty="0" err="1">
                <a:solidFill>
                  <a:schemeClr val="bg2"/>
                </a:solidFill>
              </a:rPr>
              <a:t>Behers</a:t>
            </a:r>
            <a:r>
              <a:rPr lang="en-US" sz="1000" dirty="0">
                <a:solidFill>
                  <a:schemeClr val="bg2"/>
                </a:solidFill>
              </a:rPr>
              <a:t>.  PBI.  12</a:t>
            </a:r>
            <a:r>
              <a:rPr lang="en-US" sz="1000" baseline="30000" dirty="0">
                <a:solidFill>
                  <a:schemeClr val="bg2"/>
                </a:solidFill>
              </a:rPr>
              <a:t>th</a:t>
            </a:r>
            <a:r>
              <a:rPr lang="en-US" sz="1000" dirty="0">
                <a:solidFill>
                  <a:schemeClr val="bg2"/>
                </a:solidFill>
              </a:rPr>
              <a:t> edition.  KFP 94 .A53 R3812 (2021)</a:t>
            </a:r>
          </a:p>
          <a:p>
            <a:r>
              <a:rPr lang="en-US" sz="1000" dirty="0">
                <a:solidFill>
                  <a:schemeClr val="bg2"/>
                </a:solidFill>
              </a:rPr>
              <a:t>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08023" y="1099582"/>
            <a:ext cx="1973580" cy="119556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" t="20326" b="18032"/>
          <a:stretch/>
        </p:blipFill>
        <p:spPr bwMode="auto">
          <a:xfrm>
            <a:off x="9414954" y="1090438"/>
            <a:ext cx="1734185" cy="11195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05080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688B1-888A-4011-AAD9-8E347EEDD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Allegheny County Law Library PFA Research </a:t>
            </a:r>
            <a:r>
              <a:rPr lang="en-US" dirty="0" smtClean="0"/>
              <a:t>Guide (cont’d)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 txBox="1">
            <a:spLocks/>
          </p:cNvSpPr>
          <p:nvPr/>
        </p:nvSpPr>
        <p:spPr>
          <a:xfrm>
            <a:off x="491316" y="6044833"/>
            <a:ext cx="11273051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586EA6"/>
                </a:solidFill>
              </a:rPr>
              <a:t>WWW.PMCONLINE.ORG</a:t>
            </a:r>
            <a:endParaRPr lang="en-US" sz="1600" b="1" dirty="0">
              <a:solidFill>
                <a:srgbClr val="586EA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27628" r="69679" b="35167"/>
          <a:stretch/>
        </p:blipFill>
        <p:spPr>
          <a:xfrm>
            <a:off x="122830" y="136478"/>
            <a:ext cx="1296537" cy="12617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7" t="34710" r="7301" b="50635"/>
          <a:stretch/>
        </p:blipFill>
        <p:spPr>
          <a:xfrm>
            <a:off x="1596789" y="173158"/>
            <a:ext cx="3194842" cy="454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8" t="48763" r="7713" b="39768"/>
          <a:stretch/>
        </p:blipFill>
        <p:spPr>
          <a:xfrm>
            <a:off x="4832573" y="187729"/>
            <a:ext cx="3854898" cy="4354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4360" y="1410355"/>
            <a:ext cx="783640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 smtClean="0">
                <a:solidFill>
                  <a:schemeClr val="bg2"/>
                </a:solidFill>
              </a:rPr>
              <a:t>3.  Book </a:t>
            </a:r>
            <a:r>
              <a:rPr lang="en-US" sz="1200" b="1" dirty="0">
                <a:solidFill>
                  <a:schemeClr val="bg2"/>
                </a:solidFill>
              </a:rPr>
              <a:t>Subjects</a:t>
            </a:r>
            <a:endParaRPr lang="en-US" sz="1200" dirty="0">
              <a:solidFill>
                <a:schemeClr val="bg2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Domestic Relations – Law and Legislation – Pennsylvania            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Divorce – Law and Legislation – Pennsylvania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Also, browse the Main Reading Room shelves at KFP 94</a:t>
            </a:r>
          </a:p>
          <a:p>
            <a:r>
              <a:rPr lang="en-US" sz="1200" dirty="0">
                <a:solidFill>
                  <a:schemeClr val="bg2"/>
                </a:solidFill>
              </a:rPr>
              <a:t> </a:t>
            </a:r>
          </a:p>
          <a:p>
            <a:pPr lvl="0"/>
            <a:r>
              <a:rPr lang="en-US" sz="1200" b="1" dirty="0" smtClean="0">
                <a:solidFill>
                  <a:schemeClr val="bg2"/>
                </a:solidFill>
              </a:rPr>
              <a:t>4.  Forms</a:t>
            </a:r>
            <a:endParaRPr lang="en-US" sz="1200" dirty="0">
              <a:solidFill>
                <a:schemeClr val="bg2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i="1" dirty="0">
                <a:solidFill>
                  <a:schemeClr val="bg2"/>
                </a:solidFill>
              </a:rPr>
              <a:t>Civil / Family Court Forms, Filing Fees &amp; FAQs</a:t>
            </a:r>
            <a:endParaRPr lang="en-US" sz="1200" dirty="0">
              <a:solidFill>
                <a:schemeClr val="bg2"/>
              </a:solidFill>
            </a:endParaRPr>
          </a:p>
          <a:p>
            <a:pPr lvl="2"/>
            <a:r>
              <a:rPr lang="en-US" sz="1200" u="sng" dirty="0">
                <a:hlinkClick r:id="rId3"/>
              </a:rPr>
              <a:t>https://</a:t>
            </a:r>
            <a:r>
              <a:rPr lang="en-US" sz="1200" u="sng" dirty="0" smtClean="0">
                <a:hlinkClick r:id="rId3"/>
              </a:rPr>
              <a:t>www.alleghenycourts.us/family/Default.aspx</a:t>
            </a:r>
            <a:endParaRPr lang="en-US" sz="1200" u="sng" dirty="0" smtClean="0"/>
          </a:p>
          <a:p>
            <a:pPr lvl="2"/>
            <a:endParaRPr lang="en-US" sz="1200" u="sng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i="1" dirty="0">
                <a:solidFill>
                  <a:schemeClr val="bg2"/>
                </a:solidFill>
              </a:rPr>
              <a:t>Library of Pennsylvania Family Law Forms </a:t>
            </a:r>
            <a:r>
              <a:rPr lang="en-US" sz="1200" dirty="0">
                <a:solidFill>
                  <a:schemeClr val="bg2"/>
                </a:solidFill>
              </a:rPr>
              <a:t>by Joseph Britton.  KFP 94 .A65 B75 2017 </a:t>
            </a:r>
          </a:p>
          <a:p>
            <a:r>
              <a:rPr lang="en-US" sz="1200" b="1" i="1" dirty="0">
                <a:solidFill>
                  <a:schemeClr val="bg2"/>
                </a:solidFill>
              </a:rPr>
              <a:t> </a:t>
            </a:r>
            <a:endParaRPr lang="en-US" sz="1200" dirty="0">
              <a:solidFill>
                <a:schemeClr val="bg2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i="1" dirty="0">
                <a:solidFill>
                  <a:schemeClr val="bg2"/>
                </a:solidFill>
              </a:rPr>
              <a:t>Dunlap-Hanna Pennsylvania Forms </a:t>
            </a:r>
            <a:r>
              <a:rPr lang="en-US" sz="1200" dirty="0">
                <a:solidFill>
                  <a:schemeClr val="bg2"/>
                </a:solidFill>
              </a:rPr>
              <a:t>KFP </a:t>
            </a:r>
            <a:r>
              <a:rPr lang="en-US" sz="1200" dirty="0" smtClean="0">
                <a:solidFill>
                  <a:schemeClr val="bg2"/>
                </a:solidFill>
              </a:rPr>
              <a:t>68.M4,</a:t>
            </a:r>
            <a:r>
              <a:rPr lang="en-US" sz="1200" i="1" dirty="0" smtClean="0">
                <a:solidFill>
                  <a:schemeClr val="bg2"/>
                </a:solidFill>
              </a:rPr>
              <a:t> </a:t>
            </a:r>
            <a:r>
              <a:rPr lang="en-US" sz="1200" dirty="0">
                <a:solidFill>
                  <a:schemeClr val="bg2"/>
                </a:solidFill>
              </a:rPr>
              <a:t>Vol. 9 Protection from Abuse, Chapter 108.  </a:t>
            </a:r>
          </a:p>
          <a:p>
            <a:r>
              <a:rPr lang="en-US" sz="1200" dirty="0">
                <a:solidFill>
                  <a:schemeClr val="bg2"/>
                </a:solidFill>
              </a:rPr>
              <a:t>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i="1" dirty="0">
                <a:solidFill>
                  <a:schemeClr val="bg2"/>
                </a:solidFill>
              </a:rPr>
              <a:t>Family Law Practice in Western Pennsylvania</a:t>
            </a:r>
            <a:r>
              <a:rPr lang="en-US" sz="1200" dirty="0">
                <a:solidFill>
                  <a:schemeClr val="bg2"/>
                </a:solidFill>
              </a:rPr>
              <a:t>, by Ronald M. Friedman. KFP 94 .A75 F32 2018</a:t>
            </a:r>
          </a:p>
          <a:p>
            <a:r>
              <a:rPr lang="en-US" sz="1200" b="1" dirty="0">
                <a:solidFill>
                  <a:schemeClr val="bg2"/>
                </a:solidFill>
              </a:rPr>
              <a:t> </a:t>
            </a:r>
            <a:endParaRPr lang="en-US" sz="1200" dirty="0">
              <a:solidFill>
                <a:schemeClr val="bg2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2"/>
                </a:solidFill>
              </a:rPr>
              <a:t>Court Information – Pennsylvania Courts – Self-Help Centers, Information and Forms</a:t>
            </a:r>
            <a:endParaRPr lang="en-US" sz="1200" dirty="0">
              <a:solidFill>
                <a:schemeClr val="bg2"/>
              </a:solidFill>
            </a:endParaRPr>
          </a:p>
          <a:p>
            <a:pPr lvl="2"/>
            <a:r>
              <a:rPr lang="en-US" sz="1200" u="sng" dirty="0">
                <a:solidFill>
                  <a:schemeClr val="bg2"/>
                </a:solidFill>
              </a:rPr>
              <a:t>https://www.palawhelp.org/issues/children-and-families/domestic-violence-protection-from-abuse?channel=court%2Dinformation&amp;location=all&amp;category=pennsylvania%2Dcourts%2Dself%2Dhelp%2Dcenters%2Dinforma</a:t>
            </a:r>
            <a:endParaRPr lang="en-US" sz="1200" dirty="0">
              <a:solidFill>
                <a:schemeClr val="bg2"/>
              </a:solidFill>
            </a:endParaRPr>
          </a:p>
          <a:p>
            <a:r>
              <a:rPr lang="en-US" sz="1200" dirty="0">
                <a:solidFill>
                  <a:schemeClr val="bg2"/>
                </a:solidFill>
              </a:rPr>
              <a:t>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i="1" dirty="0">
                <a:solidFill>
                  <a:schemeClr val="bg2"/>
                </a:solidFill>
              </a:rPr>
              <a:t>West’s Pennsylvania Forms</a:t>
            </a:r>
            <a:r>
              <a:rPr lang="en-US" sz="1200" dirty="0">
                <a:solidFill>
                  <a:schemeClr val="bg2"/>
                </a:solidFill>
              </a:rPr>
              <a:t> KFP 68.W48,  vol. 4 Domestic Abuse, Chapter </a:t>
            </a:r>
            <a:r>
              <a:rPr lang="en-US" sz="1200" dirty="0" smtClean="0">
                <a:solidFill>
                  <a:schemeClr val="bg2"/>
                </a:solidFill>
              </a:rPr>
              <a:t>11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2"/>
              </a:solidFill>
            </a:endParaRPr>
          </a:p>
          <a:p>
            <a:pPr lvl="0"/>
            <a:r>
              <a:rPr lang="en-US" sz="1200" b="1" dirty="0">
                <a:solidFill>
                  <a:schemeClr val="bg2"/>
                </a:solidFill>
              </a:rPr>
              <a:t> </a:t>
            </a:r>
            <a:r>
              <a:rPr lang="en-US" sz="1200" dirty="0">
                <a:solidFill>
                  <a:schemeClr val="bg2"/>
                </a:solidFill>
              </a:rPr>
              <a:t> </a:t>
            </a:r>
            <a:r>
              <a:rPr lang="en-US" sz="1200" b="1" dirty="0">
                <a:solidFill>
                  <a:schemeClr val="bg2"/>
                </a:solidFill>
              </a:rPr>
              <a:t>5.  Introductory Resources</a:t>
            </a:r>
            <a:endParaRPr lang="en-US" sz="1200" dirty="0">
              <a:solidFill>
                <a:schemeClr val="bg2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i="1" dirty="0">
                <a:solidFill>
                  <a:schemeClr val="bg2"/>
                </a:solidFill>
              </a:rPr>
              <a:t> </a:t>
            </a:r>
            <a:r>
              <a:rPr lang="en-US" sz="1200" b="1" i="1" dirty="0" smtClean="0">
                <a:solidFill>
                  <a:schemeClr val="bg2"/>
                </a:solidFill>
              </a:rPr>
              <a:t>Pennsylvania </a:t>
            </a:r>
            <a:r>
              <a:rPr lang="en-US" sz="1200" b="1" i="1" dirty="0">
                <a:solidFill>
                  <a:schemeClr val="bg2"/>
                </a:solidFill>
              </a:rPr>
              <a:t>Family Law:  Practice and Procedure </a:t>
            </a:r>
            <a:r>
              <a:rPr lang="en-US" sz="1200" dirty="0">
                <a:solidFill>
                  <a:schemeClr val="bg2"/>
                </a:solidFill>
              </a:rPr>
              <a:t>by Joanne Ross Wilder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	West’s Pennsylvania Practice.  KFP 80 .W47 Vol. 17 2019 (2021 </a:t>
            </a:r>
            <a:r>
              <a:rPr lang="en-US" sz="1200" dirty="0" err="1">
                <a:solidFill>
                  <a:schemeClr val="bg2"/>
                </a:solidFill>
              </a:rPr>
              <a:t>Suppl</a:t>
            </a:r>
            <a:r>
              <a:rPr lang="en-US" sz="1200" dirty="0">
                <a:solidFill>
                  <a:schemeClr val="bg2"/>
                </a:solidFill>
              </a:rPr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i="1" dirty="0">
                <a:solidFill>
                  <a:schemeClr val="bg2"/>
                </a:solidFill>
              </a:rPr>
              <a:t>Goodrich –Amram 2d   </a:t>
            </a:r>
            <a:r>
              <a:rPr lang="en-US" sz="1200" dirty="0">
                <a:solidFill>
                  <a:schemeClr val="bg2"/>
                </a:solidFill>
              </a:rPr>
              <a:t>Rule 1900</a:t>
            </a:r>
          </a:p>
          <a:p>
            <a:pPr lvl="0"/>
            <a:endParaRPr lang="en-US" sz="1200" dirty="0">
              <a:solidFill>
                <a:schemeClr val="bg2"/>
              </a:solidFill>
            </a:endParaRPr>
          </a:p>
          <a:p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9299448" y="1108392"/>
            <a:ext cx="2176272" cy="12618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" t="20326" b="18032"/>
          <a:stretch/>
        </p:blipFill>
        <p:spPr bwMode="auto">
          <a:xfrm>
            <a:off x="9520491" y="1179575"/>
            <a:ext cx="1734185" cy="11195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9275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663" y="62998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Corbel" panose="020B0503020204020204" pitchFamily="34" charset="0"/>
              </a:rPr>
              <a:t>PMC’s History</a:t>
            </a:r>
            <a:r>
              <a:rPr lang="en-US" sz="3600">
                <a:solidFill>
                  <a:srgbClr val="1C355E"/>
                </a:solidFill>
                <a:latin typeface="Corbel" panose="020B0503020204020204" pitchFamily="34" charset="0"/>
              </a:rPr>
              <a:t/>
            </a:r>
            <a:br>
              <a:rPr lang="en-US" sz="3600">
                <a:solidFill>
                  <a:srgbClr val="1C355E"/>
                </a:solidFill>
                <a:latin typeface="Corbel" panose="020B0503020204020204" pitchFamily="34" charset="0"/>
              </a:rPr>
            </a:br>
            <a:endParaRPr lang="en-US" sz="36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16" y="2434267"/>
            <a:ext cx="1656873" cy="2474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0" r="13941"/>
          <a:stretch/>
        </p:blipFill>
        <p:spPr>
          <a:xfrm>
            <a:off x="2158329" y="2434267"/>
            <a:ext cx="1858059" cy="24626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80128" y="2062308"/>
            <a:ext cx="5445136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rgbClr val="595959"/>
              </a:buClr>
              <a:buSzPts val="1900"/>
            </a:pPr>
            <a:r>
              <a:rPr lang="en-US" sz="16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Governor Robert Casey commissioned a blue-ribbon panel of civic leaders, public officials, legal professionals and members of the judiciary to examine judicial reforms. Then Superior Court Judge Phyllis W. Beck chaired the commission.</a:t>
            </a:r>
            <a:br>
              <a:rPr lang="en-US" sz="16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16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en-US" sz="16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16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​The panel discovered that confidence in the judiciary was appallingly low, in large part due to the system of electing judges and the fundraising that goes along with it.</a:t>
            </a:r>
            <a:br>
              <a:rPr lang="en-US" sz="16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16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en-US" sz="16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16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​This finding, combined with several scandals in the late 1980s involving Pennsylvania judges, led our founders to determine that a nonprofit organization was needed to fill the vacuum of judicial oversight and be a herald for judicial ethics.</a:t>
            </a:r>
            <a:endParaRPr lang="en-US" sz="16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004" y="2317254"/>
            <a:ext cx="2322518" cy="2696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812" y="1"/>
            <a:ext cx="968188" cy="9681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276230" y="1"/>
            <a:ext cx="1947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2E74B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PENNSYLVANIANS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 COURTS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547104"/>
            <a:ext cx="12192001" cy="31089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090409" y="6517886"/>
            <a:ext cx="422452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©2021 Pennsylvanians for Modern Courts</a:t>
            </a:r>
          </a:p>
        </p:txBody>
      </p:sp>
    </p:spTree>
    <p:extLst>
      <p:ext uri="{BB962C8B-B14F-4D97-AF65-F5344CB8AC3E}">
        <p14:creationId xmlns:p14="http://schemas.microsoft.com/office/powerpoint/2010/main" val="13242176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Allegheny County Law Library PFA Research </a:t>
            </a:r>
            <a:r>
              <a:rPr lang="en-US" dirty="0" smtClean="0"/>
              <a:t>Guide (cont’d)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27628" r="69679" b="35167"/>
          <a:stretch/>
        </p:blipFill>
        <p:spPr>
          <a:xfrm>
            <a:off x="122830" y="136478"/>
            <a:ext cx="1296537" cy="12617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7" t="34710" r="7301" b="50635"/>
          <a:stretch/>
        </p:blipFill>
        <p:spPr>
          <a:xfrm>
            <a:off x="1637731" y="187729"/>
            <a:ext cx="3194842" cy="454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8" t="48763" r="7713" b="39768"/>
          <a:stretch/>
        </p:blipFill>
        <p:spPr>
          <a:xfrm>
            <a:off x="4832573" y="187729"/>
            <a:ext cx="3854898" cy="4354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44786" y="1107574"/>
            <a:ext cx="2094358" cy="13247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" t="20326" b="18032"/>
          <a:stretch/>
        </p:blipFill>
        <p:spPr bwMode="auto">
          <a:xfrm>
            <a:off x="9524872" y="1210186"/>
            <a:ext cx="1734185" cy="11195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021691" y="6314932"/>
            <a:ext cx="37551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586EA6"/>
                </a:solidFill>
              </a:rPr>
              <a:t>WWW.PMCONLINE.ORG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0104" y="1448021"/>
            <a:ext cx="807736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 smtClean="0">
                <a:solidFill>
                  <a:schemeClr val="bg2"/>
                </a:solidFill>
              </a:rPr>
              <a:t>6.  Treatises </a:t>
            </a:r>
            <a:r>
              <a:rPr lang="en-US" dirty="0"/>
              <a:t>(2012 or newer)</a:t>
            </a:r>
            <a:endParaRPr lang="en-US" dirty="0">
              <a:solidFill>
                <a:schemeClr val="bg2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i="1" dirty="0">
                <a:solidFill>
                  <a:schemeClr val="bg2"/>
                </a:solidFill>
              </a:rPr>
              <a:t>Bisel’s Pennsylvania Domestic Relations </a:t>
            </a:r>
            <a:r>
              <a:rPr lang="en-US" sz="1200" b="1" i="1" dirty="0" err="1">
                <a:solidFill>
                  <a:schemeClr val="bg2"/>
                </a:solidFill>
              </a:rPr>
              <a:t>Lawsource</a:t>
            </a:r>
            <a:r>
              <a:rPr lang="en-US" sz="1200" dirty="0">
                <a:solidFill>
                  <a:schemeClr val="bg2"/>
                </a:solidFill>
              </a:rPr>
              <a:t>. KFP94 .B57 2021 </a:t>
            </a:r>
          </a:p>
          <a:p>
            <a:r>
              <a:rPr lang="en-US" sz="1200" dirty="0">
                <a:solidFill>
                  <a:schemeClr val="bg2"/>
                </a:solidFill>
              </a:rPr>
              <a:t> </a:t>
            </a:r>
          </a:p>
          <a:p>
            <a:pPr lvl="0"/>
            <a:r>
              <a:rPr lang="en-US" sz="1200" b="1" dirty="0" smtClean="0">
                <a:solidFill>
                  <a:schemeClr val="bg2"/>
                </a:solidFill>
              </a:rPr>
              <a:t>7.  Websites</a:t>
            </a:r>
            <a:endParaRPr lang="en-US" sz="1200" dirty="0">
              <a:solidFill>
                <a:schemeClr val="bg2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2"/>
                </a:solidFill>
              </a:rPr>
              <a:t>Protection Orders.  The Unified Judicial System of Pennsylvania </a:t>
            </a:r>
            <a:r>
              <a:rPr lang="en-US" sz="1200" dirty="0">
                <a:solidFill>
                  <a:schemeClr val="bg2"/>
                </a:solidFill>
              </a:rPr>
              <a:t>https://www.pacourts.us/learn/protection-orders</a:t>
            </a:r>
          </a:p>
          <a:p>
            <a:pPr lvl="1"/>
            <a:r>
              <a:rPr lang="en-US" sz="1200" b="1" dirty="0">
                <a:solidFill>
                  <a:schemeClr val="bg2"/>
                </a:solidFill>
              </a:rPr>
              <a:t> </a:t>
            </a:r>
            <a:endParaRPr lang="en-US" sz="1200" dirty="0">
              <a:solidFill>
                <a:schemeClr val="bg2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2"/>
                </a:solidFill>
              </a:rPr>
              <a:t>Pennsylvania Office of Victim Services </a:t>
            </a:r>
            <a:r>
              <a:rPr lang="en-US" sz="1200" dirty="0">
                <a:solidFill>
                  <a:schemeClr val="bg2"/>
                </a:solidFill>
              </a:rPr>
              <a:t>https://pcv.pccd.pa.gov/available-services/Pages/Protection-Orders.aspx</a:t>
            </a:r>
          </a:p>
          <a:p>
            <a:pPr lvl="1"/>
            <a:r>
              <a:rPr lang="en-US" sz="1200" b="1" dirty="0">
                <a:solidFill>
                  <a:schemeClr val="bg2"/>
                </a:solidFill>
              </a:rPr>
              <a:t> </a:t>
            </a:r>
            <a:endParaRPr lang="en-US" sz="1200" dirty="0">
              <a:solidFill>
                <a:schemeClr val="bg2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2"/>
                </a:solidFill>
              </a:rPr>
              <a:t>Pennsylvania Restraining Orders.  </a:t>
            </a:r>
            <a:r>
              <a:rPr lang="en-US" sz="1200" dirty="0">
                <a:solidFill>
                  <a:schemeClr val="bg2"/>
                </a:solidFill>
              </a:rPr>
              <a:t>WomensLaw.org</a:t>
            </a:r>
            <a:r>
              <a:rPr lang="en-US" sz="1200" b="1" dirty="0">
                <a:solidFill>
                  <a:schemeClr val="bg2"/>
                </a:solidFill>
              </a:rPr>
              <a:t> –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u="sng" dirty="0">
                <a:solidFill>
                  <a:schemeClr val="bg2"/>
                </a:solidFill>
                <a:hlinkClick r:id="rId4"/>
              </a:rPr>
              <a:t>https://www.womenslaw.org/laws/pa/restraining-orders/protection-abuse-orders-pfa</a:t>
            </a:r>
            <a:endParaRPr lang="en-US" sz="1200" dirty="0">
              <a:solidFill>
                <a:schemeClr val="bg2"/>
              </a:solidFill>
            </a:endParaRPr>
          </a:p>
          <a:p>
            <a:pPr lvl="1"/>
            <a:r>
              <a:rPr lang="en-US" sz="1200" b="1" dirty="0">
                <a:solidFill>
                  <a:schemeClr val="bg2"/>
                </a:solidFill>
              </a:rPr>
              <a:t> </a:t>
            </a:r>
            <a:endParaRPr lang="en-US" sz="1200" dirty="0">
              <a:solidFill>
                <a:schemeClr val="bg2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2"/>
                </a:solidFill>
              </a:rPr>
              <a:t>Protection From Abuse </a:t>
            </a:r>
            <a:r>
              <a:rPr lang="en-US" sz="1200" dirty="0">
                <a:solidFill>
                  <a:schemeClr val="bg2"/>
                </a:solidFill>
              </a:rPr>
              <a:t>PaLawHelp.org - </a:t>
            </a:r>
            <a:r>
              <a:rPr lang="en-US" sz="1200" u="sng" dirty="0">
                <a:solidFill>
                  <a:schemeClr val="bg2"/>
                </a:solidFill>
                <a:hlinkClick r:id="rId5"/>
              </a:rPr>
              <a:t>https://www.palawhelp.org/resource/protection from abuse-7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</a:p>
          <a:p>
            <a:pPr lvl="1"/>
            <a:r>
              <a:rPr lang="en-US" sz="1200" dirty="0">
                <a:solidFill>
                  <a:schemeClr val="bg2"/>
                </a:solidFill>
              </a:rPr>
              <a:t>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2"/>
                </a:solidFill>
              </a:rPr>
              <a:t>Pennsylvania Coalition Against Domestic Violence</a:t>
            </a:r>
            <a:r>
              <a:rPr lang="en-US" sz="1200" dirty="0">
                <a:solidFill>
                  <a:schemeClr val="bg2"/>
                </a:solidFill>
              </a:rPr>
              <a:t> - </a:t>
            </a:r>
            <a:r>
              <a:rPr lang="en-US" sz="1200" u="sng" dirty="0">
                <a:solidFill>
                  <a:schemeClr val="bg2"/>
                </a:solidFill>
                <a:hlinkClick r:id="rId6"/>
              </a:rPr>
              <a:t>https://www.pcadv.org/about-abuse/intervention/how-to-get-a-restraining-order/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endParaRPr lang="en-US" sz="1200" dirty="0" smtClean="0">
              <a:solidFill>
                <a:schemeClr val="bg2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bg2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2"/>
                </a:solidFill>
              </a:rPr>
              <a:t>Protection From Abuse </a:t>
            </a:r>
            <a:r>
              <a:rPr lang="en-US" sz="1200" dirty="0">
                <a:solidFill>
                  <a:schemeClr val="bg2"/>
                </a:solidFill>
              </a:rPr>
              <a:t>PaLawHelp.org - </a:t>
            </a:r>
            <a:r>
              <a:rPr lang="en-US" sz="1200" u="sng" dirty="0">
                <a:solidFill>
                  <a:schemeClr val="bg2"/>
                </a:solidFill>
                <a:hlinkClick r:id="rId5"/>
              </a:rPr>
              <a:t>https://www.palawhelp.org/resource/protection from abuse-7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</a:p>
          <a:p>
            <a:pPr lvl="1"/>
            <a:r>
              <a:rPr lang="en-US" sz="1200" dirty="0">
                <a:solidFill>
                  <a:schemeClr val="bg2"/>
                </a:solidFill>
              </a:rPr>
              <a:t>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2"/>
                </a:solidFill>
              </a:rPr>
              <a:t>Pennsylvania Coalition Against Domestic Violence</a:t>
            </a:r>
            <a:r>
              <a:rPr lang="en-US" sz="1200" dirty="0">
                <a:solidFill>
                  <a:schemeClr val="bg2"/>
                </a:solidFill>
              </a:rPr>
              <a:t> - </a:t>
            </a:r>
            <a:r>
              <a:rPr lang="en-US" sz="1200" u="sng" dirty="0">
                <a:solidFill>
                  <a:schemeClr val="bg2"/>
                </a:solidFill>
                <a:hlinkClick r:id="rId6"/>
              </a:rPr>
              <a:t>https://www.pcadv.org/about-abuse/intervention/how-to-get-a-restraining-order/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</a:p>
          <a:p>
            <a:pPr lvl="1"/>
            <a:r>
              <a:rPr lang="en-US" sz="1200" b="1" dirty="0">
                <a:solidFill>
                  <a:schemeClr val="bg2"/>
                </a:solidFill>
              </a:rPr>
              <a:t> </a:t>
            </a:r>
            <a:endParaRPr lang="en-US" sz="1200" dirty="0">
              <a:solidFill>
                <a:schemeClr val="bg2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2"/>
                </a:solidFill>
              </a:rPr>
              <a:t>Protection from Abuse (PFA)</a:t>
            </a:r>
            <a:r>
              <a:rPr lang="en-US" sz="1200" dirty="0">
                <a:solidFill>
                  <a:schemeClr val="bg2"/>
                </a:solidFill>
              </a:rPr>
              <a:t> Neighborhood Legal Services -  https://www.womenslaw.org/laws/pa/restraining-orders/protection-abuse-orders-pfa</a:t>
            </a:r>
          </a:p>
          <a:p>
            <a:r>
              <a:rPr lang="en-US" sz="1200" b="1" dirty="0">
                <a:solidFill>
                  <a:schemeClr val="bg2"/>
                </a:solidFill>
              </a:rPr>
              <a:t> </a:t>
            </a:r>
            <a:endParaRPr lang="en-US" sz="1200" dirty="0">
              <a:solidFill>
                <a:schemeClr val="bg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69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Allegheny County Law Library PFA Research </a:t>
            </a:r>
            <a:r>
              <a:rPr lang="en-US" dirty="0" smtClean="0"/>
              <a:t>Guide (cont’d)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436607" y="1109798"/>
            <a:ext cx="2112265" cy="12353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" t="20326" b="18032"/>
          <a:stretch/>
        </p:blipFill>
        <p:spPr bwMode="auto">
          <a:xfrm>
            <a:off x="9625646" y="1141956"/>
            <a:ext cx="1734185" cy="11710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7" t="34710" r="7301" b="50635"/>
          <a:stretch/>
        </p:blipFill>
        <p:spPr>
          <a:xfrm>
            <a:off x="1637731" y="187729"/>
            <a:ext cx="3194842" cy="454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8" t="48763" r="7713" b="39768"/>
          <a:stretch/>
        </p:blipFill>
        <p:spPr>
          <a:xfrm>
            <a:off x="4924013" y="206905"/>
            <a:ext cx="3854898" cy="435463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96112" y="1318576"/>
            <a:ext cx="7414846" cy="489364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Alle-Kiski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HOPE Center (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Alle-Kiski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Valley)</a:t>
            </a:r>
            <a:b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1-(888) 299-4673 or (724) 224-1100</a:t>
            </a:r>
            <a:b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326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  <a:hlinkClick r:id="rId4"/>
              </a:rPr>
              <a:t>www.akhopecenter.org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rgbClr val="003265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Women’s Center &amp; Shelter of Pittsburgh</a:t>
            </a:r>
            <a:b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(412) 687-8005 or text (412) 744-8445</a:t>
            </a:r>
            <a:b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326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  <a:hlinkClick r:id="rId5"/>
              </a:rPr>
              <a:t>www.wcspittsburgh.org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Crisis Center North                      </a:t>
            </a:r>
            <a:b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(Northern Suburbs &amp; Allegheny County)                       </a:t>
            </a:r>
            <a:b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(412) 364-5556 or </a:t>
            </a:r>
            <a:r>
              <a:rPr lang="en-US" altLang="en-US" sz="1400" dirty="0">
                <a:solidFill>
                  <a:srgbClr val="333333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(866) </a:t>
            </a:r>
            <a:r>
              <a:rPr lang="en-US" altLang="en-US" sz="1400" dirty="0" smtClean="0">
                <a:solidFill>
                  <a:srgbClr val="333333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782-0911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326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  <a:hlinkClick r:id="rId6"/>
              </a:rPr>
              <a:t>www.crisiscenternorth.org</a:t>
            </a:r>
            <a:r>
              <a:rPr kumimoji="0" lang="en-US" altLang="en-US" sz="1400" b="0" i="0" u="sng" strike="noStrike" cap="none" normalizeH="0" baseline="0" dirty="0" smtClean="0">
                <a:ln>
                  <a:noFill/>
                </a:ln>
                <a:solidFill>
                  <a:srgbClr val="00326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         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u="sng" dirty="0">
              <a:solidFill>
                <a:srgbClr val="003265"/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lvl="1"/>
            <a:r>
              <a:rPr lang="en-US" sz="1400" dirty="0">
                <a:solidFill>
                  <a:schemeClr val="bg2"/>
                </a:solidFill>
              </a:rPr>
              <a:t>Center for Victims</a:t>
            </a:r>
          </a:p>
          <a:p>
            <a:pPr lvl="1"/>
            <a:r>
              <a:rPr lang="en-US" sz="1400" dirty="0">
                <a:solidFill>
                  <a:schemeClr val="bg2"/>
                </a:solidFill>
              </a:rPr>
              <a:t>Mon-Yough &amp; </a:t>
            </a:r>
            <a:r>
              <a:rPr lang="en-US" sz="1400" dirty="0" smtClean="0">
                <a:solidFill>
                  <a:schemeClr val="bg2"/>
                </a:solidFill>
              </a:rPr>
              <a:t>Allegheny. County</a:t>
            </a:r>
            <a:endParaRPr lang="en-US" sz="1400" dirty="0">
              <a:solidFill>
                <a:schemeClr val="bg2"/>
              </a:solidFill>
            </a:endParaRPr>
          </a:p>
          <a:p>
            <a:pPr lvl="1"/>
            <a:r>
              <a:rPr lang="en-US" sz="1400" dirty="0">
                <a:solidFill>
                  <a:schemeClr val="bg2"/>
                </a:solidFill>
              </a:rPr>
              <a:t>1-866-644-2882</a:t>
            </a:r>
          </a:p>
          <a:p>
            <a:pPr lvl="1"/>
            <a:r>
              <a:rPr lang="en-US" sz="1400" dirty="0">
                <a:solidFill>
                  <a:schemeClr val="bg2"/>
                </a:solidFill>
              </a:rPr>
              <a:t>3433 East Carson Street</a:t>
            </a:r>
          </a:p>
          <a:p>
            <a:pPr lvl="1"/>
            <a:r>
              <a:rPr lang="en-US" sz="1400" dirty="0">
                <a:solidFill>
                  <a:schemeClr val="bg2"/>
                </a:solidFill>
              </a:rPr>
              <a:t>Pittsburgh, PA  15203</a:t>
            </a:r>
          </a:p>
          <a:p>
            <a:pPr lvl="1"/>
            <a:r>
              <a:rPr lang="en-US" sz="1400" dirty="0">
                <a:solidFill>
                  <a:schemeClr val="bg2"/>
                </a:solidFill>
              </a:rPr>
              <a:t>412-432-3240</a:t>
            </a:r>
          </a:p>
          <a:p>
            <a:pPr lvl="1"/>
            <a:r>
              <a:rPr lang="en-US" sz="1400" u="sng" dirty="0">
                <a:solidFill>
                  <a:schemeClr val="bg2"/>
                </a:solidFill>
                <a:hlinkClick r:id="rId7"/>
              </a:rPr>
              <a:t>www.centerforvictims.org</a:t>
            </a:r>
            <a:r>
              <a:rPr lang="en-US" sz="1400" dirty="0">
                <a:solidFill>
                  <a:schemeClr val="bg2"/>
                </a:solidFill>
              </a:rPr>
              <a:t> 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200" b="0" i="0" u="sng" strike="noStrike" cap="none" normalizeH="0" baseline="0" dirty="0" smtClean="0">
                <a:ln>
                  <a:noFill/>
                </a:ln>
                <a:solidFill>
                  <a:srgbClr val="00326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                             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27628" r="69679" b="35167"/>
          <a:stretch/>
        </p:blipFill>
        <p:spPr>
          <a:xfrm>
            <a:off x="122830" y="136478"/>
            <a:ext cx="1296537" cy="12617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4754964" y="6316718"/>
            <a:ext cx="37551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586EA6"/>
                </a:solidFill>
              </a:rPr>
              <a:t>WWW.PMCONLINE.ORG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73765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8B17B-019A-48B4-9D7F-A6DB7B588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4187952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5400" dirty="0"/>
              <a:t>Thank you to our audience and presenters.</a:t>
            </a:r>
            <a:br>
              <a:rPr lang="en-US" sz="5400" dirty="0"/>
            </a:br>
            <a:r>
              <a:rPr lang="en-US" sz="5400" dirty="0"/>
              <a:t>Special thanks </a:t>
            </a:r>
            <a:r>
              <a:rPr lang="en-US" sz="5400"/>
              <a:t>to Nick </a:t>
            </a:r>
            <a:r>
              <a:rPr lang="en-US" sz="5400" dirty="0" err="1"/>
              <a:t>Wedig</a:t>
            </a:r>
            <a:r>
              <a:rPr lang="en-US" sz="5400" dirty="0"/>
              <a:t> and Marty Barron for their technical help. 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 txBox="1">
            <a:spLocks/>
          </p:cNvSpPr>
          <p:nvPr/>
        </p:nvSpPr>
        <p:spPr>
          <a:xfrm>
            <a:off x="491316" y="6044833"/>
            <a:ext cx="11273051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586EA6"/>
                </a:solidFill>
              </a:rPr>
              <a:t>WWW.PMCONLINE.ORG</a:t>
            </a:r>
            <a:endParaRPr lang="en-US" sz="1600" b="1" dirty="0">
              <a:solidFill>
                <a:srgbClr val="586EA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27628" r="69679" b="35167"/>
          <a:stretch/>
        </p:blipFill>
        <p:spPr>
          <a:xfrm>
            <a:off x="122830" y="136478"/>
            <a:ext cx="1296537" cy="12617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7" t="34710" r="7301" b="50635"/>
          <a:stretch/>
        </p:blipFill>
        <p:spPr>
          <a:xfrm>
            <a:off x="1596789" y="173158"/>
            <a:ext cx="3194842" cy="454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8" t="48763" r="7713" b="39768"/>
          <a:stretch/>
        </p:blipFill>
        <p:spPr>
          <a:xfrm>
            <a:off x="4832573" y="187729"/>
            <a:ext cx="3854898" cy="4354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305" y="3311152"/>
            <a:ext cx="3164978" cy="3546848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 txBox="1">
            <a:spLocks/>
          </p:cNvSpPr>
          <p:nvPr/>
        </p:nvSpPr>
        <p:spPr>
          <a:xfrm>
            <a:off x="9304770" y="1039290"/>
            <a:ext cx="2859934" cy="217062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586EA6"/>
                </a:solidFill>
              </a:rPr>
              <a:t>Do you have questions about court processes and procedures? Call our PMC Listens™ helpline.</a:t>
            </a:r>
          </a:p>
          <a:p>
            <a:pPr algn="ctr"/>
            <a:endParaRPr lang="en-US" sz="1100" b="1" dirty="0">
              <a:solidFill>
                <a:srgbClr val="586EA6"/>
              </a:solidFill>
            </a:endParaRPr>
          </a:p>
          <a:p>
            <a:pPr algn="ctr"/>
            <a:r>
              <a:rPr lang="en-US" sz="1600" b="1" dirty="0">
                <a:solidFill>
                  <a:srgbClr val="586EA6"/>
                </a:solidFill>
              </a:rPr>
              <a:t>PHILADELPHIA AREA         (267) 834-5256</a:t>
            </a:r>
          </a:p>
          <a:p>
            <a:pPr algn="ctr"/>
            <a:r>
              <a:rPr lang="en-US" sz="1600" b="1" dirty="0">
                <a:solidFill>
                  <a:srgbClr val="586EA6"/>
                </a:solidFill>
              </a:rPr>
              <a:t>PITTSBURGH AREA             (412) 368-2877</a:t>
            </a:r>
            <a:endParaRPr lang="en-US" sz="1200" b="1" dirty="0">
              <a:solidFill>
                <a:srgbClr val="586E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830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4D2ED-7D70-4257-A29B-C5B92921B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A9B3C-62A8-4BD4-AC04-EC16CEF9B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9559" y="2497865"/>
            <a:ext cx="9364631" cy="3247039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marL="457200" indent="-457200">
              <a:buAutoNum type="arabicPeriod"/>
            </a:pPr>
            <a:r>
              <a:rPr lang="en-US" sz="2400" dirty="0"/>
              <a:t>Protection from Abuse Frequently Asked Questions; Q &amp; A.</a:t>
            </a:r>
            <a:endParaRPr lang="en-US" sz="2400" dirty="0">
              <a:cs typeface="Arial"/>
            </a:endParaRPr>
          </a:p>
          <a:p>
            <a:pPr marL="457200" indent="-457200">
              <a:buAutoNum type="arabicPeriod"/>
            </a:pPr>
            <a:r>
              <a:rPr lang="en-US" sz="2400" dirty="0"/>
              <a:t>What to Expect at the Final Hearing; Q &amp; A.</a:t>
            </a:r>
            <a:endParaRPr lang="en-US" sz="2400" dirty="0">
              <a:cs typeface="Arial"/>
            </a:endParaRPr>
          </a:p>
          <a:p>
            <a:pPr marL="457200" indent="-457200">
              <a:buAutoNum type="arabicPeriod"/>
            </a:pPr>
            <a:r>
              <a:rPr lang="en-US" sz="2400" dirty="0"/>
              <a:t>What happens if a Defendant violates the PFA Order; Q &amp; A.</a:t>
            </a:r>
            <a:endParaRPr lang="en-US" sz="2400" dirty="0">
              <a:cs typeface="Arial"/>
            </a:endParaRPr>
          </a:p>
          <a:p>
            <a:pPr marL="457200" indent="-457200">
              <a:buAutoNum type="arabicPeriod"/>
            </a:pPr>
            <a:r>
              <a:rPr lang="en-US" sz="2400" dirty="0"/>
              <a:t>Our Feedback Poll.  Your Safety Plan.</a:t>
            </a:r>
            <a:endParaRPr lang="en-US" sz="2400" dirty="0">
              <a:cs typeface="Arial"/>
            </a:endParaRPr>
          </a:p>
          <a:p>
            <a:pPr marL="457200" indent="-457200">
              <a:buAutoNum type="arabicPeriod"/>
            </a:pPr>
            <a:r>
              <a:rPr lang="en-US" sz="2400" dirty="0"/>
              <a:t>Allegheny County Law Library PFA Research Guide.</a:t>
            </a:r>
            <a:endParaRPr lang="en-US" sz="2400" dirty="0">
              <a:cs typeface="Arial"/>
            </a:endParaRPr>
          </a:p>
          <a:p>
            <a:pPr marL="0" indent="0">
              <a:buNone/>
            </a:pPr>
            <a:r>
              <a:rPr lang="en-US" sz="2400" dirty="0">
                <a:cs typeface="Arial"/>
              </a:rPr>
              <a:t>Handout for notes &amp; contact info*</a:t>
            </a:r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 txBox="1">
            <a:spLocks/>
          </p:cNvSpPr>
          <p:nvPr/>
        </p:nvSpPr>
        <p:spPr>
          <a:xfrm>
            <a:off x="462561" y="6102342"/>
            <a:ext cx="11273051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586EA6"/>
                </a:solidFill>
              </a:rPr>
              <a:t>WWW.PMCONLINE.ORG</a:t>
            </a:r>
            <a:endParaRPr lang="en-US" sz="1600" b="1" dirty="0">
              <a:solidFill>
                <a:srgbClr val="586EA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27628" r="69679" b="35167"/>
          <a:stretch/>
        </p:blipFill>
        <p:spPr>
          <a:xfrm>
            <a:off x="122830" y="136478"/>
            <a:ext cx="1296537" cy="12617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7" t="34710" r="7301" b="50635"/>
          <a:stretch/>
        </p:blipFill>
        <p:spPr>
          <a:xfrm>
            <a:off x="1596789" y="173158"/>
            <a:ext cx="3194842" cy="454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8" t="48763" r="7713" b="39768"/>
          <a:stretch/>
        </p:blipFill>
        <p:spPr>
          <a:xfrm>
            <a:off x="4832573" y="187729"/>
            <a:ext cx="3854898" cy="43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65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783974" y="2684769"/>
            <a:ext cx="9138505" cy="3304549"/>
          </a:xfrm>
        </p:spPr>
        <p:txBody>
          <a:bodyPr/>
          <a:lstStyle/>
          <a:p>
            <a:pPr marL="0" indent="0">
              <a:buNone/>
            </a:pPr>
            <a:r>
              <a:rPr lang="en-US" sz="3200" u="sng" dirty="0"/>
              <a:t>Brittany Conkle, Esquire</a:t>
            </a:r>
            <a:endParaRPr lang="en-US" sz="3200" u="sng" dirty="0">
              <a:cs typeface="Arial"/>
            </a:endParaRPr>
          </a:p>
          <a:p>
            <a:r>
              <a:rPr lang="en-US" sz="3200" dirty="0"/>
              <a:t>Senior Staff Attorney</a:t>
            </a:r>
            <a:endParaRPr lang="en-US" sz="3200" dirty="0">
              <a:cs typeface="Arial"/>
            </a:endParaRPr>
          </a:p>
          <a:p>
            <a:r>
              <a:rPr lang="en-US" sz="3200" dirty="0"/>
              <a:t>Women’s Center &amp; Shelter Civil Law Project</a:t>
            </a:r>
            <a:endParaRPr lang="en-US" sz="3200" dirty="0">
              <a:cs typeface="Arial"/>
            </a:endParaRPr>
          </a:p>
          <a:p>
            <a:r>
              <a:rPr lang="en-US" sz="3200" dirty="0"/>
              <a:t>Pittsburgh, PA</a:t>
            </a:r>
          </a:p>
          <a:p>
            <a:r>
              <a:rPr lang="en-US" sz="3200">
                <a:cs typeface="Arial"/>
              </a:rPr>
              <a:t>Conkleb@wcspittburgh.org</a:t>
            </a:r>
            <a:endParaRPr lang="en-US" sz="3200" dirty="0"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9FDF16-4E1B-4030-95A4-02EFFA475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Presenters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 txBox="1">
            <a:spLocks/>
          </p:cNvSpPr>
          <p:nvPr/>
        </p:nvSpPr>
        <p:spPr>
          <a:xfrm>
            <a:off x="491316" y="6044833"/>
            <a:ext cx="11273051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586EA6"/>
                </a:solidFill>
              </a:rPr>
              <a:t>WWW.PMCONLINE.ORG</a:t>
            </a:r>
            <a:endParaRPr lang="en-US" sz="1600" b="1" dirty="0">
              <a:solidFill>
                <a:srgbClr val="586EA6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27628" r="69679" b="35167"/>
          <a:stretch/>
        </p:blipFill>
        <p:spPr>
          <a:xfrm>
            <a:off x="122830" y="136478"/>
            <a:ext cx="1296537" cy="12617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7" t="34710" r="7301" b="50635"/>
          <a:stretch/>
        </p:blipFill>
        <p:spPr>
          <a:xfrm>
            <a:off x="1596789" y="173158"/>
            <a:ext cx="3194842" cy="4546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8" t="48763" r="7713" b="39768"/>
          <a:stretch/>
        </p:blipFill>
        <p:spPr>
          <a:xfrm>
            <a:off x="4832573" y="187729"/>
            <a:ext cx="3854898" cy="43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52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FDF16-4E1B-4030-95A4-02EFFA475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Presenters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7FC9AE-8797-470C-96D1-DB89AB529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58993" y="2195938"/>
            <a:ext cx="9045198" cy="3793379"/>
          </a:xfrm>
        </p:spPr>
        <p:txBody>
          <a:bodyPr/>
          <a:lstStyle/>
          <a:p>
            <a:pPr marL="0" indent="0">
              <a:buNone/>
            </a:pPr>
            <a:r>
              <a:rPr lang="en-US" sz="2800" u="sng" dirty="0"/>
              <a:t>Beth Keenan, Esquire</a:t>
            </a:r>
            <a:endParaRPr lang="en-US" sz="2800" u="sng" dirty="0">
              <a:cs typeface="Arial"/>
            </a:endParaRPr>
          </a:p>
          <a:p>
            <a:r>
              <a:rPr lang="en-US" sz="2800" dirty="0"/>
              <a:t>Assistant Administrator for the Family Division PFA Department</a:t>
            </a:r>
            <a:endParaRPr lang="en-US" sz="2800" dirty="0">
              <a:cs typeface="Arial"/>
            </a:endParaRPr>
          </a:p>
          <a:p>
            <a:r>
              <a:rPr lang="en-US" sz="2800" dirty="0"/>
              <a:t>Pittsburgh, PA</a:t>
            </a:r>
          </a:p>
          <a:p>
            <a:r>
              <a:rPr lang="en-US" sz="2800">
                <a:cs typeface="Arial"/>
              </a:rPr>
              <a:t>Beth.keenan@alleghenycourts.us</a:t>
            </a:r>
            <a:endParaRPr lang="en-US" sz="2800" dirty="0">
              <a:cs typeface="Arial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 txBox="1">
            <a:spLocks/>
          </p:cNvSpPr>
          <p:nvPr/>
        </p:nvSpPr>
        <p:spPr>
          <a:xfrm>
            <a:off x="491316" y="6044833"/>
            <a:ext cx="11273051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586EA6"/>
                </a:solidFill>
              </a:rPr>
              <a:t>WWW.PMCONLINE.ORG</a:t>
            </a:r>
            <a:endParaRPr lang="en-US" sz="1600" b="1" dirty="0">
              <a:solidFill>
                <a:srgbClr val="586EA6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27628" r="69679" b="35167"/>
          <a:stretch/>
        </p:blipFill>
        <p:spPr>
          <a:xfrm>
            <a:off x="122830" y="136478"/>
            <a:ext cx="1296537" cy="12617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7" t="34710" r="7301" b="50635"/>
          <a:stretch/>
        </p:blipFill>
        <p:spPr>
          <a:xfrm>
            <a:off x="1596789" y="173158"/>
            <a:ext cx="3194842" cy="4546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8" t="48763" r="7713" b="39768"/>
          <a:stretch/>
        </p:blipFill>
        <p:spPr>
          <a:xfrm>
            <a:off x="4832573" y="187729"/>
            <a:ext cx="3854898" cy="43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69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FDF16-4E1B-4030-95A4-02EFFA475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Presenters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 txBox="1">
            <a:spLocks/>
          </p:cNvSpPr>
          <p:nvPr/>
        </p:nvSpPr>
        <p:spPr>
          <a:xfrm>
            <a:off x="491316" y="6044833"/>
            <a:ext cx="11273051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586EA6"/>
                </a:solidFill>
              </a:rPr>
              <a:t>WWW.PMCONLINE.ORG</a:t>
            </a:r>
            <a:endParaRPr lang="en-US" sz="1600" b="1" dirty="0">
              <a:solidFill>
                <a:srgbClr val="586EA6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792676" y="2574480"/>
            <a:ext cx="9109750" cy="3304549"/>
          </a:xfrm>
        </p:spPr>
        <p:txBody>
          <a:bodyPr/>
          <a:lstStyle/>
          <a:p>
            <a:pPr marL="0" indent="0">
              <a:buNone/>
            </a:pPr>
            <a:r>
              <a:rPr lang="en-US" sz="2800" u="sng" dirty="0"/>
              <a:t>Dan Hargreaves, Esquire</a:t>
            </a:r>
            <a:endParaRPr lang="en-US" sz="2800" u="sng" dirty="0">
              <a:cs typeface="Arial"/>
            </a:endParaRPr>
          </a:p>
          <a:p>
            <a:r>
              <a:rPr lang="en-US" sz="2800" dirty="0"/>
              <a:t>Managing Attorney of Family Law </a:t>
            </a:r>
            <a:endParaRPr lang="en-US" sz="2800" dirty="0">
              <a:cs typeface="Arial"/>
            </a:endParaRPr>
          </a:p>
          <a:p>
            <a:r>
              <a:rPr lang="en-US" sz="2800" dirty="0"/>
              <a:t>Neighborhood Legal Services</a:t>
            </a:r>
            <a:endParaRPr lang="en-US" sz="2800" dirty="0">
              <a:cs typeface="Arial"/>
            </a:endParaRPr>
          </a:p>
          <a:p>
            <a:r>
              <a:rPr lang="en-US" sz="2800" dirty="0"/>
              <a:t>Pittsburgh, PA </a:t>
            </a:r>
          </a:p>
          <a:p>
            <a:r>
              <a:rPr lang="en-US" sz="2800">
                <a:cs typeface="Arial"/>
              </a:rPr>
              <a:t>Hargreavesd@nlsa.us</a:t>
            </a:r>
            <a:endParaRPr lang="en-US" sz="2800" dirty="0"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27628" r="69679" b="35167"/>
          <a:stretch/>
        </p:blipFill>
        <p:spPr>
          <a:xfrm>
            <a:off x="122830" y="136478"/>
            <a:ext cx="1296537" cy="12617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7" t="34710" r="7301" b="50635"/>
          <a:stretch/>
        </p:blipFill>
        <p:spPr>
          <a:xfrm>
            <a:off x="1596789" y="173158"/>
            <a:ext cx="3194842" cy="4546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8" t="48763" r="7713" b="39768"/>
          <a:stretch/>
        </p:blipFill>
        <p:spPr>
          <a:xfrm>
            <a:off x="4832573" y="187729"/>
            <a:ext cx="3854898" cy="43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08219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Custom 18">
      <a:dk1>
        <a:srgbClr val="FFFFFF"/>
      </a:dk1>
      <a:lt1>
        <a:sysClr val="window" lastClr="FFFFFF"/>
      </a:lt1>
      <a:dk2>
        <a:srgbClr val="454545"/>
      </a:dk2>
      <a:lt2>
        <a:srgbClr val="595959"/>
      </a:lt2>
      <a:accent1>
        <a:srgbClr val="586EA6"/>
      </a:accent1>
      <a:accent2>
        <a:srgbClr val="B71E42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00915908_Getting to know your classmate_RVA_v3.potx" id="{3AB90CC0-EE9A-4719-A10E-2B9C37D95451}" vid="{F0D04700-138B-4F65-8F40-43A8301C62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CE5BA09DE1B04E859A33AA05498A55" ma:contentTypeVersion="15" ma:contentTypeDescription="Create a new document." ma:contentTypeScope="" ma:versionID="1c798f1327ef946d3db2aa9ee307c523">
  <xsd:schema xmlns:xsd="http://www.w3.org/2001/XMLSchema" xmlns:xs="http://www.w3.org/2001/XMLSchema" xmlns:p="http://schemas.microsoft.com/office/2006/metadata/properties" xmlns:ns2="aab0f5f2-f3fb-4016-aa0d-a64d8a5fbceb" xmlns:ns3="8b10d555-fe23-4163-8aa4-fbfd69133892" targetNamespace="http://schemas.microsoft.com/office/2006/metadata/properties" ma:root="true" ma:fieldsID="6caea7e688a6d825863a78e694c09fc4" ns2:_="" ns3:_="">
    <xsd:import namespace="aab0f5f2-f3fb-4016-aa0d-a64d8a5fbceb"/>
    <xsd:import namespace="8b10d555-fe23-4163-8aa4-fbfd6913389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b0f5f2-f3fb-4016-aa0d-a64d8a5fbce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10d555-fe23-4163-8aa4-fbfd691338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8b10d555-fe23-4163-8aa4-fbfd69133892" xsi:nil="true"/>
    <SharedWithUsers xmlns="aab0f5f2-f3fb-4016-aa0d-a64d8a5fbceb">
      <UserInfo>
        <DisplayName>Thomas Bailey</DisplayName>
        <AccountId>511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818D82-D5B5-4CDF-AD9A-6F51640CE0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b0f5f2-f3fb-4016-aa0d-a64d8a5fbceb"/>
    <ds:schemaRef ds:uri="8b10d555-fe23-4163-8aa4-fbfd691338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225736-1374-4CAC-8B19-47C9871FFC7D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8b10d555-fe23-4163-8aa4-fbfd69133892"/>
    <ds:schemaRef ds:uri="http://schemas.openxmlformats.org/package/2006/metadata/core-properties"/>
    <ds:schemaRef ds:uri="aab0f5f2-f3fb-4016-aa0d-a64d8a5fbce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C3F4922-B139-402E-9C20-CC7FB72E5B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{1626651B-111D-4957-8363-D2133950F13B}tf00915908_win32</Template>
  <TotalTime>2511</TotalTime>
  <Words>3048</Words>
  <Application>Microsoft Office PowerPoint</Application>
  <PresentationFormat>Widescreen</PresentationFormat>
  <Paragraphs>341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Arial</vt:lpstr>
      <vt:lpstr>Calibri</vt:lpstr>
      <vt:lpstr>Calibri Light</vt:lpstr>
      <vt:lpstr>Corbel</vt:lpstr>
      <vt:lpstr>Segoe UI</vt:lpstr>
      <vt:lpstr>Times New Roman</vt:lpstr>
      <vt:lpstr>Wingdings</vt:lpstr>
      <vt:lpstr>Wingdings 2</vt:lpstr>
      <vt:lpstr>Frame</vt:lpstr>
      <vt:lpstr>Office Theme</vt:lpstr>
      <vt:lpstr>Protection from Abuse Hearing Process in Allegheny County</vt:lpstr>
      <vt:lpstr>PowerPoint Presentation</vt:lpstr>
      <vt:lpstr>Our Host and Moderator</vt:lpstr>
      <vt:lpstr>30 Years of Fighting for Fair Courts in Pennsylvania </vt:lpstr>
      <vt:lpstr>PMC’s History </vt:lpstr>
      <vt:lpstr>Agenda</vt:lpstr>
      <vt:lpstr>Our Presenters</vt:lpstr>
      <vt:lpstr>Our Presenters</vt:lpstr>
      <vt:lpstr>Our Presenters</vt:lpstr>
      <vt:lpstr>PowerPoint Presentation</vt:lpstr>
      <vt:lpstr>PowerPoint Presentation</vt:lpstr>
      <vt:lpstr>PowerPoint Presentation</vt:lpstr>
      <vt:lpstr>Administrative Office of PA Courts stats reported so far this year for PFA Petitions filed each month in Allegheny County.  </vt:lpstr>
      <vt:lpstr>Protection from Abuse (PFA) Frequently Asked Questions</vt:lpstr>
      <vt:lpstr>What is abuse?</vt:lpstr>
      <vt:lpstr>Who may file for a PFA?</vt:lpstr>
      <vt:lpstr>What types of relief may I seek?</vt:lpstr>
      <vt:lpstr>How do I get protection?</vt:lpstr>
      <vt:lpstr>Municipal Courts Building, Pittsburgh</vt:lpstr>
      <vt:lpstr>How do I get protection during normal business hours?</vt:lpstr>
      <vt:lpstr>Allegheny County Family &amp; Juvenile Court Facility</vt:lpstr>
      <vt:lpstr>Source:   https://www.pacourts.us/news-and-statistics/news/news-detail/1084/a-closer-look-at-protection-from-abuse-orders-in-pennsylvania</vt:lpstr>
      <vt:lpstr>How do I establish a “safety plan?”</vt:lpstr>
      <vt:lpstr>Legal Represen-tation for the Final PFA Hearing?</vt:lpstr>
      <vt:lpstr>How is the Abuser notified of the Protection Order?</vt:lpstr>
      <vt:lpstr>Your questions?</vt:lpstr>
      <vt:lpstr>What to expect at the Final Hearing?</vt:lpstr>
      <vt:lpstr>What to expect at the Final Hearing?</vt:lpstr>
      <vt:lpstr>What to expect at the Final Hearing?</vt:lpstr>
      <vt:lpstr>What to expect at the Final Hearing?</vt:lpstr>
      <vt:lpstr>What to expect at the Final Hearing?</vt:lpstr>
      <vt:lpstr>How long can a PFA Order last?</vt:lpstr>
      <vt:lpstr>PowerPoint Presentation</vt:lpstr>
      <vt:lpstr>Your questions?</vt:lpstr>
      <vt:lpstr>What happens if a Defendant violates the PFA Order?</vt:lpstr>
      <vt:lpstr>There two different types of “provisions” within PPFA Orders.</vt:lpstr>
      <vt:lpstr>What happens if  Defendant violates a safety provision?</vt:lpstr>
      <vt:lpstr>What happens if a Defendant violates a safety provision?</vt:lpstr>
      <vt:lpstr>What happens if  Defendant violates a non-safety provision?</vt:lpstr>
      <vt:lpstr>Your questions?</vt:lpstr>
      <vt:lpstr> Please Take Our Poll.  Give us Feedback.  Your Safety Plan.</vt:lpstr>
      <vt:lpstr>Your Safety Plan.</vt:lpstr>
      <vt:lpstr>Your Safety Plan.</vt:lpstr>
      <vt:lpstr>Your Safety Plan.</vt:lpstr>
      <vt:lpstr>Your Safety Plan.</vt:lpstr>
      <vt:lpstr>PowerPoint Presentation</vt:lpstr>
      <vt:lpstr>Allegheny County Law Library PFA Research Guide</vt:lpstr>
      <vt:lpstr>Allegheny County Law Library PFA Research Guide</vt:lpstr>
      <vt:lpstr>Allegheny County Law Library PFA Research Guide (cont’d)</vt:lpstr>
      <vt:lpstr>Allegheny County Law Library PFA Research Guide (cont’d)</vt:lpstr>
      <vt:lpstr>Allegheny County Law Library PFA Research Guide (cont’d)</vt:lpstr>
      <vt:lpstr>  Thank you to our audience and presenters. Special thanks to Nick Wedig and Marty Barron for their technical help.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Protection from Abuse Hearing Process in Allegheny County</dc:title>
  <dc:creator>Thomas Bailey</dc:creator>
  <cp:lastModifiedBy>Nicholas Wedig</cp:lastModifiedBy>
  <cp:revision>167</cp:revision>
  <dcterms:created xsi:type="dcterms:W3CDTF">2021-09-27T19:33:06Z</dcterms:created>
  <dcterms:modified xsi:type="dcterms:W3CDTF">2021-11-19T18:47:22Z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0x01010021CE5BA09DE1B04E859A33AA05498A55</vt:lpwstr>
  </property>
</Properties>
</file>